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207" r:id="rId1"/>
    <p:sldMasterId id="2147484231" r:id="rId2"/>
  </p:sldMasterIdLst>
  <p:notesMasterIdLst>
    <p:notesMasterId r:id="rId43"/>
  </p:notesMasterIdLst>
  <p:sldIdLst>
    <p:sldId id="370" r:id="rId3"/>
    <p:sldId id="390" r:id="rId4"/>
    <p:sldId id="391" r:id="rId5"/>
    <p:sldId id="392" r:id="rId6"/>
    <p:sldId id="393" r:id="rId7"/>
    <p:sldId id="394" r:id="rId8"/>
    <p:sldId id="395" r:id="rId9"/>
    <p:sldId id="396" r:id="rId10"/>
    <p:sldId id="398" r:id="rId11"/>
    <p:sldId id="444" r:id="rId12"/>
    <p:sldId id="443" r:id="rId13"/>
    <p:sldId id="455" r:id="rId14"/>
    <p:sldId id="454" r:id="rId15"/>
    <p:sldId id="453" r:id="rId16"/>
    <p:sldId id="450" r:id="rId17"/>
    <p:sldId id="449" r:id="rId18"/>
    <p:sldId id="456" r:id="rId19"/>
    <p:sldId id="467" r:id="rId20"/>
    <p:sldId id="468" r:id="rId21"/>
    <p:sldId id="466" r:id="rId22"/>
    <p:sldId id="463" r:id="rId23"/>
    <p:sldId id="462" r:id="rId24"/>
    <p:sldId id="460" r:id="rId25"/>
    <p:sldId id="458" r:id="rId26"/>
    <p:sldId id="471" r:id="rId27"/>
    <p:sldId id="474" r:id="rId28"/>
    <p:sldId id="473" r:id="rId29"/>
    <p:sldId id="469" r:id="rId30"/>
    <p:sldId id="479" r:id="rId31"/>
    <p:sldId id="480" r:id="rId32"/>
    <p:sldId id="481" r:id="rId33"/>
    <p:sldId id="486" r:id="rId34"/>
    <p:sldId id="487" r:id="rId35"/>
    <p:sldId id="488" r:id="rId36"/>
    <p:sldId id="489" r:id="rId37"/>
    <p:sldId id="509" r:id="rId38"/>
    <p:sldId id="490" r:id="rId39"/>
    <p:sldId id="491" r:id="rId40"/>
    <p:sldId id="508" r:id="rId41"/>
    <p:sldId id="510" r:id="rId42"/>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Britannic Bold"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Britannic Bold"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Britannic Bold"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Britannic Bold"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Britannic Bold" pitchFamily="34" charset="0"/>
        <a:ea typeface="+mn-ea"/>
        <a:cs typeface="Arial" charset="0"/>
      </a:defRPr>
    </a:lvl5pPr>
    <a:lvl6pPr marL="2286000" algn="l" defTabSz="914400" rtl="0" eaLnBrk="1" latinLnBrk="0" hangingPunct="1">
      <a:defRPr kern="1200">
        <a:solidFill>
          <a:schemeClr val="tx1"/>
        </a:solidFill>
        <a:latin typeface="Britannic Bold" pitchFamily="34" charset="0"/>
        <a:ea typeface="+mn-ea"/>
        <a:cs typeface="Arial" charset="0"/>
      </a:defRPr>
    </a:lvl6pPr>
    <a:lvl7pPr marL="2743200" algn="l" defTabSz="914400" rtl="0" eaLnBrk="1" latinLnBrk="0" hangingPunct="1">
      <a:defRPr kern="1200">
        <a:solidFill>
          <a:schemeClr val="tx1"/>
        </a:solidFill>
        <a:latin typeface="Britannic Bold" pitchFamily="34" charset="0"/>
        <a:ea typeface="+mn-ea"/>
        <a:cs typeface="Arial" charset="0"/>
      </a:defRPr>
    </a:lvl7pPr>
    <a:lvl8pPr marL="3200400" algn="l" defTabSz="914400" rtl="0" eaLnBrk="1" latinLnBrk="0" hangingPunct="1">
      <a:defRPr kern="1200">
        <a:solidFill>
          <a:schemeClr val="tx1"/>
        </a:solidFill>
        <a:latin typeface="Britannic Bold" pitchFamily="34" charset="0"/>
        <a:ea typeface="+mn-ea"/>
        <a:cs typeface="Arial" charset="0"/>
      </a:defRPr>
    </a:lvl8pPr>
    <a:lvl9pPr marL="3657600" algn="l" defTabSz="914400" rtl="0" eaLnBrk="1" latinLnBrk="0" hangingPunct="1">
      <a:defRPr kern="1200">
        <a:solidFill>
          <a:schemeClr val="tx1"/>
        </a:solidFill>
        <a:latin typeface="Britannic Bold"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1D4"/>
    <a:srgbClr val="31A8F9"/>
    <a:srgbClr val="3261F8"/>
    <a:srgbClr val="81A99F"/>
    <a:srgbClr val="6B9DBF"/>
    <a:srgbClr val="00B0F0"/>
    <a:srgbClr val="00FF00"/>
    <a:srgbClr val="C00000"/>
    <a:srgbClr val="0066FF"/>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1" autoAdjust="0"/>
    <p:restoredTop sz="87379" autoAdjust="0"/>
  </p:normalViewPr>
  <p:slideViewPr>
    <p:cSldViewPr>
      <p:cViewPr>
        <p:scale>
          <a:sx n="75" d="100"/>
          <a:sy n="75" d="100"/>
        </p:scale>
        <p:origin x="-2344" y="-8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387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omic Sans MS" pitchFamily="66" charset="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Comic Sans MS" pitchFamily="66" charset="0"/>
                <a:cs typeface="+mn-cs"/>
              </a:defRPr>
            </a:lvl1pPr>
          </a:lstStyle>
          <a:p>
            <a:pPr>
              <a:defRPr/>
            </a:pPr>
            <a:fld id="{33D241F7-C11B-49A8-859F-0503AFCDC678}" type="datetimeFigureOut">
              <a:rPr lang="de-DE"/>
              <a:pPr>
                <a:defRPr/>
              </a:pPr>
              <a:t>12.08.15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omic Sans MS" pitchFamily="66" charset="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66" charset="0"/>
              </a:defRPr>
            </a:lvl1pPr>
          </a:lstStyle>
          <a:p>
            <a:fld id="{46126D64-FCEC-4652-B3ED-71DEE638AFE7}" type="slidenum">
              <a:rPr lang="de-DE" altLang="de-DE"/>
              <a:pPr/>
              <a:t>‹Nr.›</a:t>
            </a:fld>
            <a:endParaRPr lang="de-DE" altLang="de-DE"/>
          </a:p>
        </p:txBody>
      </p:sp>
    </p:spTree>
    <p:extLst>
      <p:ext uri="{BB962C8B-B14F-4D97-AF65-F5344CB8AC3E}">
        <p14:creationId xmlns:p14="http://schemas.microsoft.com/office/powerpoint/2010/main" val="221041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Modul 2: Lesen – Diagnose</a:t>
            </a:r>
            <a:r>
              <a:rPr lang="de-DE" baseline="0" dirty="0" smtClean="0"/>
              <a:t> und Förderung.</a:t>
            </a:r>
          </a:p>
          <a:p>
            <a:r>
              <a:rPr lang="de-DE" dirty="0" smtClean="0"/>
              <a:t>Wer das Thema Lernstand 5 ausgliedern möchte, kann diese PPT einsetzen.</a:t>
            </a:r>
            <a:r>
              <a:rPr lang="de-DE" baseline="0" dirty="0" smtClean="0"/>
              <a:t> Auf Basis des Materials (PPT + Workshop-Ideen) sollte eine 2,5-stündige Veranstaltung durchführbar sein. Vermutlich habe etliche TN LS 5 selbst durchgeführt, so dass mit relativ vielen Erfahrungsberichten und Beiträgen zu rechnen sein wird.</a:t>
            </a:r>
          </a:p>
          <a:p>
            <a:r>
              <a:rPr lang="de-DE" baseline="0" dirty="0" smtClean="0"/>
              <a:t>Die Materialien werden ab September im Umlauf sein; sofern es möglich ist, werden die Materialien auch auf dem Server zur Verfügung gestellt, doch kann das jetzt Anfang August noch nicht erfolgen bzw. nicht </a:t>
            </a:r>
            <a:r>
              <a:rPr lang="de-DE" baseline="0" smtClean="0"/>
              <a:t>versprochen werden.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0</a:t>
            </a:fld>
            <a:endParaRPr lang="de-DE" altLang="de-DE"/>
          </a:p>
        </p:txBody>
      </p:sp>
    </p:spTree>
    <p:extLst>
      <p:ext uri="{BB962C8B-B14F-4D97-AF65-F5344CB8AC3E}">
        <p14:creationId xmlns:p14="http://schemas.microsoft.com/office/powerpoint/2010/main" val="285710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führt in das Thema</a:t>
            </a:r>
            <a:r>
              <a:rPr lang="de-DE" baseline="0" dirty="0" smtClean="0"/>
              <a:t> Diagnose und Förderung ein. Die</a:t>
            </a:r>
            <a:r>
              <a:rPr lang="de-DE" dirty="0" smtClean="0"/>
              <a:t> Begriffe</a:t>
            </a:r>
            <a:r>
              <a:rPr lang="de-DE" baseline="0" dirty="0" smtClean="0"/>
              <a:t> „Diagnose“ und „Förderung“ sollten knapp problematisiert werden: </a:t>
            </a:r>
          </a:p>
          <a:p>
            <a:r>
              <a:rPr lang="de-DE" baseline="0" dirty="0" smtClean="0"/>
              <a:t>- „Diagnose“: Assoziationen mit Krankheit, Diagnose und Therapie sind nicht intendiert. Deshalb auch: pädagogische Diagnostik, bzw. Lernstanderhebung.</a:t>
            </a:r>
          </a:p>
          <a:p>
            <a:r>
              <a:rPr lang="de-DE" baseline="0" dirty="0" smtClean="0"/>
              <a:t>- „Förderung“: i. w. S. ist jeder Unterricht Förderung, i. e. S. meint Förderung die gezielte, individuelle Unterstützung von Lernenden (im optimalen Fall nach einer </a:t>
            </a:r>
            <a:r>
              <a:rPr lang="de-DE" baseline="0" dirty="0" err="1" smtClean="0"/>
              <a:t>Lernstandserhebung</a:t>
            </a:r>
            <a:r>
              <a:rPr lang="de-DE" baseline="0" dirty="0" smtClean="0"/>
              <a:t>)  </a:t>
            </a:r>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9</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präsentiert</a:t>
            </a:r>
            <a:r>
              <a:rPr lang="de-DE" baseline="0" dirty="0" smtClean="0"/>
              <a:t> eine Definition der so genannten „Pädagogischen Diagnostik“, die den Zusammenhang zwischen Diagnose und Förderung verdeutlicht. </a:t>
            </a:r>
          </a:p>
          <a:p>
            <a:r>
              <a:rPr lang="de-DE" baseline="0" dirty="0" smtClean="0"/>
              <a:t>Info: Es geht um die </a:t>
            </a:r>
            <a:r>
              <a:rPr lang="de-DE" dirty="0" smtClean="0"/>
              <a:t>Optimierung von individuellen Lernprozessen</a:t>
            </a:r>
            <a:r>
              <a:rPr lang="de-DE" baseline="0" dirty="0" smtClean="0"/>
              <a:t>, wozu auch die Optimierung der Bewertung bzw. Beurteilung gehört.</a:t>
            </a:r>
          </a:p>
          <a:p>
            <a:r>
              <a:rPr lang="de-DE" dirty="0" smtClean="0"/>
              <a:t>Diagnoseverfahren/ Diagnoseinstrumente zur Ermittlung der Lesekompetenz</a:t>
            </a:r>
            <a:r>
              <a:rPr lang="de-DE" baseline="0" dirty="0" smtClean="0"/>
              <a:t>:</a:t>
            </a:r>
            <a:endParaRPr lang="de-DE" dirty="0" smtClean="0"/>
          </a:p>
          <a:p>
            <a:r>
              <a:rPr lang="de-DE" dirty="0" smtClean="0"/>
              <a:t>Schreibaufgaben als Diagnoseinstrument in D 109 (In der Einleitung wird</a:t>
            </a:r>
            <a:r>
              <a:rPr lang="de-DE" baseline="0" dirty="0" smtClean="0"/>
              <a:t> kritisch bemerkt, dass sich Kompetenzbereiche vermischen!)</a:t>
            </a:r>
          </a:p>
          <a:p>
            <a:r>
              <a:rPr lang="de-DE" baseline="0" dirty="0" smtClean="0"/>
              <a:t>Informelle Beobachtung: Lehrer beobachtet unsystematisch und notiert Auffälligkeiten (über einen längeren Zeitraum),</a:t>
            </a:r>
          </a:p>
          <a:p>
            <a:r>
              <a:rPr lang="de-DE" baseline="0" dirty="0" smtClean="0"/>
              <a:t>Semiformelle Beobachtung: Lehrer beobachtet </a:t>
            </a:r>
            <a:r>
              <a:rPr lang="de-DE" baseline="0" dirty="0" err="1" smtClean="0"/>
              <a:t>kriteriengestützt</a:t>
            </a:r>
            <a:r>
              <a:rPr lang="de-DE" baseline="0" dirty="0" smtClean="0"/>
              <a:t> und dokumentiert seine Beobachtungen (über einen längeren Zeitraum)</a:t>
            </a:r>
          </a:p>
          <a:p>
            <a:r>
              <a:rPr lang="de-DE" baseline="0" dirty="0" smtClean="0"/>
              <a:t>Test: punktuelle Überprüfung (Lehrer formuliert Aufgaben zu einem Text und schätzt die Aussagekraft ein)</a:t>
            </a:r>
          </a:p>
          <a:p>
            <a:r>
              <a:rPr lang="de-DE" baseline="0" dirty="0" smtClean="0"/>
              <a:t>(standardisierte) Testverfahren: Tests mit validen, </a:t>
            </a:r>
            <a:r>
              <a:rPr lang="de-DE" baseline="0" dirty="0" err="1" smtClean="0"/>
              <a:t>reliablen</a:t>
            </a:r>
            <a:r>
              <a:rPr lang="de-DE" baseline="0" dirty="0" smtClean="0"/>
              <a:t> Aufgaben und Vergleichsgruppen</a:t>
            </a:r>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10</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a:t>
            </a:r>
            <a:r>
              <a:rPr lang="de-DE" baseline="0" dirty="0" smtClean="0"/>
              <a:t> zitiert die </a:t>
            </a:r>
            <a:r>
              <a:rPr lang="de-DE" baseline="0" dirty="0" err="1" smtClean="0"/>
              <a:t>VwV</a:t>
            </a:r>
            <a:r>
              <a:rPr lang="de-DE" baseline="0" dirty="0" smtClean="0"/>
              <a:t> zu den </a:t>
            </a:r>
            <a:r>
              <a:rPr lang="de-DE" baseline="0" dirty="0" err="1" smtClean="0"/>
              <a:t>Lernstandserhebungen</a:t>
            </a:r>
            <a:r>
              <a:rPr lang="de-DE" baseline="0" dirty="0" smtClean="0"/>
              <a:t>, siehe Wildbad-Reader, S. 9.</a:t>
            </a:r>
          </a:p>
          <a:p>
            <a:r>
              <a:rPr lang="de-DE" baseline="0" dirty="0" smtClean="0"/>
              <a:t>Info: Die </a:t>
            </a:r>
            <a:r>
              <a:rPr lang="de-DE" baseline="0" dirty="0" err="1" smtClean="0"/>
              <a:t>Lernstandserhebungen</a:t>
            </a:r>
            <a:r>
              <a:rPr lang="de-DE" baseline="0" dirty="0" smtClean="0"/>
              <a:t> sind damit ein v</a:t>
            </a:r>
            <a:r>
              <a:rPr lang="de-DE" dirty="0" smtClean="0"/>
              <a:t>erpflichtendes Instrument!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11</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 Folie weist darauf hin, dass der Test</a:t>
            </a:r>
            <a:r>
              <a:rPr lang="de-DE" baseline="0" dirty="0" smtClean="0"/>
              <a:t> keinesfalls eine GS-Empfehlung oder ein Zeugnis ersetzen kann/will: </a:t>
            </a:r>
            <a:r>
              <a:rPr lang="de-DE" dirty="0" smtClean="0"/>
              <a:t>LS5 testet nicht die Eignung für eine bestimmte Schulform! </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Info: Der Test ist für alle Schularten gleich! </a:t>
            </a:r>
            <a:r>
              <a:rPr lang="de-DE" sz="1200" dirty="0" smtClean="0"/>
              <a:t>„Lesekompetenz ist Schlüsselkompetenz par excellence und eine zentrale Voraussetzung für die Teilhabe an vielen Bereichen des gesellschaftlichen Lebens.“ (</a:t>
            </a:r>
            <a:r>
              <a:rPr lang="de-DE" sz="1200" dirty="0" err="1" smtClean="0"/>
              <a:t>Artelt</a:t>
            </a:r>
            <a:r>
              <a:rPr lang="de-DE" sz="1200" dirty="0" smtClean="0"/>
              <a:t>, 2007)</a:t>
            </a: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12</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Folie zeigt den Aufbau des Tests und beschreibt die Intentionen seiner Teile.</a:t>
            </a:r>
          </a:p>
          <a:p>
            <a:r>
              <a:rPr lang="de-DE" baseline="0" dirty="0" smtClean="0"/>
              <a:t>Info: Belegstellen: Bettina Hurrelmann: Lesen. Schüler 2003, Lesen und Schreiben, S. 6. Zitiert in: D 109, S. 9, Hinweis auf den Einsatzbereich des LS5: alle Schularten!</a:t>
            </a:r>
          </a:p>
          <a:p>
            <a:r>
              <a:rPr lang="de-DE" baseline="0" dirty="0" smtClean="0"/>
              <a:t>Birgit Neugebauer: Leseförderung im Deutschunterricht. D 109. S. 9.</a:t>
            </a:r>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13</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informiert</a:t>
            </a:r>
            <a:r>
              <a:rPr lang="de-DE" baseline="0" dirty="0" smtClean="0"/>
              <a:t> stichwortartig über das Testdesign: </a:t>
            </a:r>
          </a:p>
          <a:p>
            <a:r>
              <a:rPr lang="de-DE" sz="1200" dirty="0" smtClean="0"/>
              <a:t>Ziel der Förderung ist</a:t>
            </a:r>
            <a:r>
              <a:rPr lang="de-DE" sz="1200" baseline="0" dirty="0" smtClean="0"/>
              <a:t> eine</a:t>
            </a:r>
            <a:r>
              <a:rPr lang="de-DE" sz="1200" dirty="0" smtClean="0"/>
              <a:t> Automatisierung der Lesefähigkeit, mit der dann Kapazitäten für die eigentlichen </a:t>
            </a:r>
            <a:r>
              <a:rPr lang="de-DE" sz="1200" dirty="0" err="1" smtClean="0"/>
              <a:t>Textverstehensprozesse</a:t>
            </a:r>
            <a:r>
              <a:rPr lang="de-DE" sz="1200" dirty="0" smtClean="0"/>
              <a:t> frei werden. (Rosebrock/ Nix, 2014)</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Info: Wenn weniger</a:t>
            </a:r>
            <a:r>
              <a:rPr lang="de-DE" baseline="0" dirty="0" smtClean="0"/>
              <a:t> als </a:t>
            </a:r>
            <a:r>
              <a:rPr lang="de-DE" dirty="0" smtClean="0"/>
              <a:t> 90%</a:t>
            </a:r>
            <a:r>
              <a:rPr lang="de-DE" baseline="0" dirty="0" smtClean="0"/>
              <a:t> eines Textes verstanden wird spricht man vom Frustrationslevel; werden 90-95% verstanden, findet mithilfe von Instruktion Verstehen statt; werden 96-100% verstanden ist von einem „unabhängigen“ Leselevel die Rede.</a:t>
            </a:r>
            <a:endParaRPr lang="de-DE" dirty="0" smtClean="0"/>
          </a:p>
          <a:p>
            <a:pPr marL="0" indent="0">
              <a:buNone/>
            </a:pPr>
            <a:endParaRPr lang="de-DE" sz="120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14</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 Folie zeigt geeignete (schwarz) und nicht</a:t>
            </a:r>
            <a:r>
              <a:rPr lang="de-DE" baseline="0" dirty="0" smtClean="0"/>
              <a:t> geeignete Sätze (rot): </a:t>
            </a:r>
            <a:r>
              <a:rPr lang="de-DE" dirty="0" smtClean="0"/>
              <a:t>„Alle“ provoziert, dass man</a:t>
            </a:r>
            <a:r>
              <a:rPr lang="de-DE" baseline="0" dirty="0" smtClean="0"/>
              <a:t> nach Ausnahmen sucht. „Zebras sind Säugetiere“: Hier wird (Fach-)Wissen getestet. „Rucksäcke trägt man auf dem Rücken“: Man kann Rucksäcke auch über die Schulter hängen oder in der Hand tragen, obwohl sie für den Rücken gedacht sind.</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In der Praxis werden dadurch von den Schülerinnen und Schüler kaum Fehler (in der Regel max. 3/Schüler), Diese Fehler werden dann von den gelesenen Sätzen subtrahiert. Das spielt für die Zuordnung aber selten eine Rolle.</a:t>
            </a: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15</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 zeigen, falls TN am</a:t>
            </a:r>
            <a:r>
              <a:rPr lang="de-DE" baseline="0" dirty="0" smtClean="0"/>
              <a:t> ersten Durchgang 2015 beteiligt waren. </a:t>
            </a:r>
            <a:r>
              <a:rPr lang="de-DE" baseline="0" dirty="0" err="1" smtClean="0"/>
              <a:t>LuL</a:t>
            </a:r>
            <a:r>
              <a:rPr lang="de-DE" baseline="0" dirty="0" smtClean="0"/>
              <a:t>, die in Klasse 5 eingesetzt sind, kennen das Testdesign.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16</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a:t>
            </a:r>
            <a:r>
              <a:rPr lang="de-DE" baseline="0" dirty="0" smtClean="0"/>
              <a:t> den Ablauf einer Testentwicklung. </a:t>
            </a:r>
          </a:p>
          <a:p>
            <a:r>
              <a:rPr lang="de-DE" baseline="0" dirty="0" smtClean="0"/>
              <a:t>Info: Der Vorlauf beträgt knapp 2 Jahre. Im September 2013 wurde mit der Aufgabenentwicklung begonnen, im Juli 2014 wurden die Aufgaben pilotiert, im Herbst 2014 wurden die Ergebnisse begutachtet (+Entwicklung des Stufenmodells), im Frühjahr fand die Zusammenstellung  des </a:t>
            </a:r>
            <a:r>
              <a:rPr lang="de-DE" baseline="0" dirty="0" err="1" smtClean="0"/>
              <a:t>Endtests</a:t>
            </a:r>
            <a:r>
              <a:rPr lang="de-DE" baseline="0" dirty="0" smtClean="0"/>
              <a:t> 2015 statt, der im September 2015 eingesetzt wird.</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17</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a:t>
            </a:r>
            <a:r>
              <a:rPr lang="de-DE" baseline="0" dirty="0" smtClean="0"/>
              <a:t> die Kurzbeschreibungen des Stufenmodells und verweist auf den Reader, S. 3. Die endgültige Stufenbeschreibung ist vom LS noch nicht freigegeben (Stand 6.8.2015), weshalb hier die Beschreibung nur in Auszügen abgedruckt ist. Das Modell ist entstanden auf der </a:t>
            </a:r>
            <a:r>
              <a:rPr lang="de-DE" dirty="0" smtClean="0"/>
              <a:t>Basis</a:t>
            </a:r>
            <a:r>
              <a:rPr lang="de-DE" baseline="0" dirty="0" smtClean="0"/>
              <a:t> fachdidaktisch-theoretischer Überlegungen, mit Hilfe bestehender Modelle (auch PISA) und aus den Rückmeldungen der Pilotierungsergebnisse.</a:t>
            </a:r>
          </a:p>
          <a:p>
            <a:r>
              <a:rPr lang="de-DE" baseline="0" dirty="0" smtClean="0"/>
              <a:t>Info: Der Begriff „Stufe“ darf nicht als eine exakt abzugrenzende Fähigkeitsebene verstanden werden. Man spricht deshalb auch lieber von „Zone“ oder „Niveau“ oder „Bereich“. </a:t>
            </a:r>
          </a:p>
          <a:p>
            <a:r>
              <a:rPr lang="de-DE" baseline="0" dirty="0" smtClean="0"/>
              <a:t>Material: Reader, S. 10</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18</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Diese Folie zeigt</a:t>
            </a:r>
            <a:r>
              <a:rPr lang="de-DE" baseline="0" dirty="0" smtClean="0"/>
              <a:t> den Text „Der Furchtmacher“. Er wurde im Rahmen der Testentwicklung für die </a:t>
            </a:r>
            <a:r>
              <a:rPr lang="de-DE" baseline="0" dirty="0" err="1" smtClean="0"/>
              <a:t>Lernstandserhebungen</a:t>
            </a:r>
            <a:r>
              <a:rPr lang="de-DE" baseline="0" dirty="0" smtClean="0"/>
              <a:t> 2015 erprobt.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Es handelt sich um einen Text aus der Kategorie „kurzen Erzähltext“.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verweist auf den Reader,</a:t>
            </a:r>
            <a:r>
              <a:rPr lang="de-DE" baseline="0" dirty="0" smtClean="0"/>
              <a:t> S. 4: Die Auswahl zeigt vier Aufgaben, die die </a:t>
            </a:r>
            <a:r>
              <a:rPr lang="de-DE" baseline="0" dirty="0" err="1" smtClean="0"/>
              <a:t>Verstehensstufen</a:t>
            </a:r>
            <a:r>
              <a:rPr lang="de-DE" baseline="0" dirty="0" smtClean="0"/>
              <a:t> repräsentieren.</a:t>
            </a:r>
          </a:p>
          <a:p>
            <a:r>
              <a:rPr lang="de-DE" baseline="0" dirty="0" smtClean="0"/>
              <a:t>Info: Eingesetzt werden verschiedene Aufgabenformate: geschlossene Aufgaben (hier Nr. 1 und 2, (halb-) offene Aufgaben (Nr. 3 und 4), eher bei längeren Texten auch Sortieraufgaben.</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19</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bietet eine Phase an, in der die TN</a:t>
            </a:r>
            <a:r>
              <a:rPr lang="de-DE" baseline="0" dirty="0" smtClean="0"/>
              <a:t> für die Anforderungsniveaus sensibilisiert werden. Der in den Aufgaben deutlich werdende Aufbau kann auch für die unterrichtliche Texterschließung genutzt werden!!!</a:t>
            </a:r>
          </a:p>
          <a:p>
            <a:r>
              <a:rPr lang="de-DE" baseline="0" dirty="0" smtClean="0"/>
              <a:t>Info: Der Text „Des Kaisers neue Kleider“ ist relativ lang. Alternativ kann der Text „Zwei Freunde und ein Bär“ (neu!) genutzt werden.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20</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die Startseite</a:t>
            </a:r>
            <a:r>
              <a:rPr lang="de-DE" baseline="0" dirty="0" smtClean="0"/>
              <a:t> des Online-Portals, über das die Lehrerinnen und Lehrer die Ergebnisse eingeben und auch sofort Rückmeldung bekommen.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Info: Diese Rückmeldung erfolgt über die Ergebnisse der Pilotierung. Referenzgruppe sind</a:t>
            </a:r>
            <a:r>
              <a:rPr lang="de-DE" baseline="0" dirty="0" smtClean="0"/>
              <a:t> also die Viertklässler, die die Aufgaben ein Jahr zuvor bearbeitet haben. Diese schneiden „naturgemäß“ schwächer ab als die Fünftklässler, weshalb diese Diskrepanz durch einen Faktor kompensiert wird.</a:t>
            </a:r>
            <a:endParaRPr lang="de-DE" dirty="0" smtClean="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21</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in der 3 bzw. 4 Spalte die Rückmeldung zur</a:t>
            </a:r>
            <a:r>
              <a:rPr lang="de-DE" baseline="0" dirty="0" smtClean="0"/>
              <a:t> Lesegeschwindigkeit: </a:t>
            </a:r>
            <a:r>
              <a:rPr lang="de-DE" dirty="0" smtClean="0"/>
              <a:t>Indikator ist die Anzahl der korrekt bearbeiteten</a:t>
            </a:r>
            <a:r>
              <a:rPr lang="de-DE" baseline="0" dirty="0" smtClean="0"/>
              <a:t> Sätze. Ist diese kleiner als der angesetzte Wert (z. B. 32), wird darauf in der 4. Spalte mit der roten Lupe </a:t>
            </a:r>
            <a:r>
              <a:rPr lang="de-DE" dirty="0" smtClean="0"/>
              <a:t>hingewiesen. Der Indikator-Wert wird ermittelt, indem abgetragen wird, wie viele Sätze die schwächsten</a:t>
            </a:r>
            <a:r>
              <a:rPr lang="de-DE" baseline="0" dirty="0" smtClean="0"/>
              <a:t> 15% der Leserinnen und Leser in 3 Minuten schaffen. Denn: Auf Grundlage verschiedener Studien wurde ermittelt, dass 15 % der Schülerinnen und Schüler über unzureichende Lesefähigkeiten verfügen. Der Wert kann also in den kommenden Jahren geringfügig variieren.</a:t>
            </a:r>
          </a:p>
          <a:p>
            <a:r>
              <a:rPr lang="de-DE" dirty="0" smtClean="0"/>
              <a:t>Die Folie zeigt in den Spalten 5 bis</a:t>
            </a:r>
            <a:r>
              <a:rPr lang="de-DE" baseline="0" dirty="0" smtClean="0"/>
              <a:t> 9 die Ergebnisse des Leseverständnis-Tests. Je nach Anzahl der gelösten Aufgaben werden den Schülerinnen und Schülern Lernstandstufen zugewiesen.</a:t>
            </a:r>
          </a:p>
          <a:p>
            <a:r>
              <a:rPr lang="de-DE" baseline="0" dirty="0" smtClean="0"/>
              <a:t>Info: Die Passung LG zu LV ist in der Regel gegeben. Es gehört zur pädagogischen Diagnostik, dass die Lehrkraft bei Auffälligkeiten die Einzelleistung überprüft und das Ergebnis ggfs. modifiziert. Manche Kinder lesen zwar relativ langsam, aber sehr genau (dann: schwacher Wert bei LG, starker Werte bei LV). Andere fühlen sich durch das Speed-Test-Format herausgefordert und schneiden dort sehr gut ab, während sie im LV-Test relativ schlechte Ergebnisse erzielen.</a:t>
            </a:r>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22</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ein Klassenergebnis (Achtung: Wegen der Lesbarkeit wurde die Stufe 2b herausgenommen!)</a:t>
            </a:r>
          </a:p>
          <a:p>
            <a:r>
              <a:rPr lang="de-DE" dirty="0" smtClean="0"/>
              <a:t>Lesebeispiel: In der Referenzgruppe (Pilotierung) haben 22% der Schüler Stufe 3 erreicht, in</a:t>
            </a:r>
            <a:r>
              <a:rPr lang="de-DE" baseline="0" dirty="0" smtClean="0"/>
              <a:t> der Klasse 15%, und zwar die Schüler 13, 20, 11, 5 usw. Auffällig ist hier, dass die Schüler 5, 10, 18, 21 Stufe 3 nur knapp erreicht haben. </a:t>
            </a:r>
          </a:p>
          <a:p>
            <a:r>
              <a:rPr lang="de-DE" sz="1200" dirty="0" smtClean="0"/>
              <a:t>Info: Die Anforderungen der Stufen, die jeweils unter der zugewiesenen Stufen liegen, können mit sehr hoher Sicherheit bewältigt werden. </a:t>
            </a:r>
          </a:p>
          <a:p>
            <a:r>
              <a:rPr lang="de-DE" sz="1200" dirty="0" smtClean="0"/>
              <a:t>Die Anforderungen der zugewiesenen Stufe können mit zunehmender Sicherheit bewältigt werden, sollten jedoch noch weiter gefestigt werden.</a:t>
            </a:r>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23</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die Verteilung in einer 5. Klasse  Möglicherweise ist das für gymnasiale Klasse repräsentativ. Die GMS jedenfalls zeigten in einer nicht repräsentativen Erprobung (deutlich) schwächere Ergebnisse.</a:t>
            </a:r>
            <a:r>
              <a:rPr lang="de-DE" baseline="0" dirty="0" smtClean="0"/>
              <a:t> In einer Klasse erreichte kein Schüler Stufe 3.</a:t>
            </a:r>
          </a:p>
          <a:p>
            <a:r>
              <a:rPr lang="de-DE" baseline="0" dirty="0" smtClean="0"/>
              <a:t>Info: Sollte der Test zeigen, dass in einer 5. Klasse einer Schule alle Schüler Stufe 3 erreichen, ist auch das für die Lehrkraft eine bedeutsame Rückmeldung. Sie kann tatsächlich davon ausgehen, dass die Schüler über hohe Textkompetenz verfügen, was die Auswahl der Lektüre oder den Aufbau einer UE betrifft. Die Fördermaterialien können auch hier eingesetzt werden.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24</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Laufzeile</a:t>
            </a:r>
            <a:r>
              <a:rPr lang="de-DE" smtClean="0"/>
              <a:t>: Förderkonzept</a:t>
            </a:r>
          </a:p>
          <a:p>
            <a:r>
              <a:rPr lang="de-DE" dirty="0" smtClean="0"/>
              <a:t>Die Folie über</a:t>
            </a:r>
            <a:r>
              <a:rPr lang="de-DE" baseline="0" dirty="0" smtClean="0"/>
              <a:t> zum Gliederungspunkt „Förderung“. Nachdem im Anschluss an die DVA immer passendes Fördermaterial gefordert wurde, besteht jetzt die günstige Situation, dass es gleich und kostenfrei mitgeliefert wird. Die DVA war auch weniger ein Diagnose-Instrument als vielmehr ein Vergleichs-Instrument, hatte mehr den Unterricht als den einzelnen Schüler im Fokus. LS 5 zielt auf die individuelle Diagnose.</a:t>
            </a:r>
          </a:p>
          <a:p>
            <a:r>
              <a:rPr lang="de-DE" baseline="0" dirty="0" smtClean="0"/>
              <a:t>Info: Auch der Zeitpunkt des Tests ist für eine Förderung optimal. </a:t>
            </a:r>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25</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zitiert die </a:t>
            </a:r>
            <a:r>
              <a:rPr lang="de-DE" dirty="0" err="1" smtClean="0"/>
              <a:t>VwV</a:t>
            </a:r>
            <a:r>
              <a:rPr lang="de-DE" dirty="0" smtClean="0"/>
              <a:t> vom</a:t>
            </a:r>
            <a:r>
              <a:rPr lang="de-DE" baseline="0" dirty="0" smtClean="0"/>
              <a:t> 11. April. Sie schreibt fest, dass Förderunterricht konzeptbasiert durchgeführt werden muss. Lernstand 5 bietet ein solches Konzept und kann den Schulen aber nur empfohlen werden. Sind an der Schule Förderkonzepte eingeführt und bewährt können diese weiter genutzt werden.</a:t>
            </a:r>
          </a:p>
          <a:p>
            <a:r>
              <a:rPr lang="de-DE" baseline="0" dirty="0" smtClean="0"/>
              <a:t>Info: Die Erstellung bzw. die Durchführung eines Förderkonzept ist immer auch ein Thema der Schulentwicklung, weil es in der Regel klassenübergreifend ist und mehrere Kollegen kooperieren müssen.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26</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 Verfahren, die zur Förderung der Leseflüssigkeit eingesetzt werden können. </a:t>
            </a:r>
          </a:p>
          <a:p>
            <a:r>
              <a:rPr lang="de-DE" baseline="0" dirty="0" smtClean="0"/>
              <a:t>Info: Bei der exemplarischen Vorstellung des Materials ist auf die drei Teile Erläuterung, Schülerhandreichung und Aufgabenbeispiel zu verweisen.</a:t>
            </a:r>
          </a:p>
          <a:p>
            <a:r>
              <a:rPr lang="de-DE" baseline="0" dirty="0" smtClean="0"/>
              <a:t>Zielstellung für die Mitte SEK I: 100 Wörter/Minute</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27</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smtClean="0">
                <a:cs typeface="+mn-cs"/>
              </a:rPr>
              <a:t>Die</a:t>
            </a:r>
            <a:r>
              <a:rPr lang="de-DE" baseline="0" dirty="0" smtClean="0">
                <a:cs typeface="+mn-cs"/>
              </a:rPr>
              <a:t> Folie beschreibt das Materialkonzept: Es ist angelehnt an das Konzept von Frau Dr. Ute Fischer (PH Weingarten): </a:t>
            </a:r>
            <a:r>
              <a:rPr lang="de-DE" dirty="0" smtClean="0">
                <a:cs typeface="+mn-cs"/>
              </a:rPr>
              <a:t>Lesen auf Stufen. Sie hat ein Konzept entwickelt, erprobt und evaluiert, das für den Lernstand 5 modifiziert</a:t>
            </a:r>
            <a:r>
              <a:rPr lang="de-DE" baseline="0" dirty="0" smtClean="0">
                <a:cs typeface="+mn-cs"/>
              </a:rPr>
              <a:t> wurde.</a:t>
            </a:r>
            <a:endParaRPr lang="de-DE" dirty="0" smtClean="0">
              <a:cs typeface="+mn-cs"/>
            </a:endParaRPr>
          </a:p>
          <a:p>
            <a:pPr>
              <a:defRPr/>
            </a:pPr>
            <a:r>
              <a:rPr lang="de-DE" dirty="0" smtClean="0">
                <a:cs typeface="+mn-cs"/>
              </a:rPr>
              <a:t>Info:</a:t>
            </a:r>
            <a:r>
              <a:rPr lang="de-DE" baseline="0" dirty="0" smtClean="0">
                <a:cs typeface="+mn-cs"/>
              </a:rPr>
              <a:t> aktuell sind zwei Förderpakte entwickelt (Sachtext; erzählender Text), dieser Materialpool soll in den nächsten Jahren erweitert werden.</a:t>
            </a:r>
            <a:endParaRPr lang="de-DE" dirty="0">
              <a:cs typeface="+mn-cs"/>
            </a:endParaRP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28</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Folie gibt eine Beispielaufgabe wieder: </a:t>
            </a:r>
            <a:r>
              <a:rPr lang="de-DE" dirty="0" smtClean="0"/>
              <a:t>Es</a:t>
            </a:r>
            <a:r>
              <a:rPr lang="de-DE" baseline="0" dirty="0" smtClean="0"/>
              <a:t> handelt sich um eine Aufgabe mit der Anforderung „Begründungen formulieren“ (nach PISA Stufe III), Lernstandstufe 2b. Die folgenden drei Folien zeigen die Antworten einer 5. Klasse. Die Rechtschreibung wurde nicht korrigiert. Weil es sich um einen Leseverständnistest handelt, werden RS-Fehler ignoriert.</a:t>
            </a: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 Folie zeigt, den Ablauf einer Fördereinheit, also einer Doppelstunde.</a:t>
            </a:r>
            <a:r>
              <a:rPr lang="de-DE" baseline="0" dirty="0" smtClean="0"/>
              <a:t>  Sie beginnt mit einer Vorwissen-Aktivierung. Wichtig ist dann, dass die Schüler ausreichend Zeit haben, die Aufgaben in Stillarbeit zu bearbeiten (deshalb EXTRA-Aufgaben, das Arbeitstempo ist unterschiedlich hoch). Die eigentliche Förderung findet in der </a:t>
            </a:r>
            <a:r>
              <a:rPr lang="de-DE" baseline="0" smtClean="0"/>
              <a:t>Leistungsgruppe statt.</a:t>
            </a: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Die Grundidee resultiert aus der Frage: Wie gelangt man eigentlich auf eine höhere Lesestufe? Eine Antwort ist das kooperative Lernen: Indem Schüler in der Lerngruppe richtige und falsche Antworten diskutieren und argumentieren, vollziehen die Schüler die (richtigen) Gedankengänge nach und verstehen dann selbst.</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29</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 Folie veranschaulicht, wie eine Fördereinheit im</a:t>
            </a:r>
            <a:r>
              <a:rPr lang="de-DE" baseline="0" dirty="0" smtClean="0"/>
              <a:t> konkreten Fall aussieht. In der Beispielklasse bewegte sich nur ein Kind auf Stufe 1. Aus pädagogisch leicht nachvollziehbaren Gründen würde man es der (schwächeren) 2a-Gruppe zuweisen.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Abweichend vom Konzept von Frau Fischer wurde eine Präsentationsaufgabe bzw. eine Präsentation ergänzt die die Ergebnisse am Ende der Doppelstunde bündeln kann.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Material: Reader, S. 3, unten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30</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bietet eine Workshop-</a:t>
            </a:r>
            <a:r>
              <a:rPr lang="de-DE" dirty="0" smtClean="0"/>
              <a:t>Idee. Erforderlich</a:t>
            </a:r>
            <a:r>
              <a:rPr lang="de-DE" baseline="0" dirty="0" smtClean="0"/>
              <a:t> herfür ist aber, dass den TN während der Fortbildung ein Satz Fördermaterialien (Sachtext oder literarischer Text) vorliegt. Info</a:t>
            </a:r>
            <a:r>
              <a:rPr lang="de-DE" baseline="0" dirty="0" smtClean="0"/>
              <a:t>: </a:t>
            </a:r>
            <a:r>
              <a:rPr lang="de-DE" baseline="0" dirty="0" smtClean="0"/>
              <a:t>Das Arbeitsblatt im Reader (S. 9) leitet ein Sichtung des Materials an. Wird diese Workshop-Phase nicht genutzt, sollte diese letzte Seite entfernt werden. Ebenso die entsprechende Zeile </a:t>
            </a:r>
            <a:r>
              <a:rPr lang="de-DE" baseline="0" smtClean="0"/>
              <a:t>im Inhaltsverzeichnis.</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31</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steht beispielhaft für Kritik,</a:t>
            </a:r>
            <a:r>
              <a:rPr lang="de-DE" baseline="0" dirty="0" smtClean="0"/>
              <a:t> die am LS 5 geäußert wird, z. B.</a:t>
            </a:r>
            <a:r>
              <a:rPr lang="de-DE" dirty="0" smtClean="0"/>
              <a:t> von S. </a:t>
            </a:r>
            <a:r>
              <a:rPr lang="de-DE" dirty="0" err="1" smtClean="0"/>
              <a:t>Jeuk</a:t>
            </a:r>
            <a:r>
              <a:rPr lang="de-DE" dirty="0" smtClean="0"/>
              <a:t>. Er ist Professor an der PH Ludwigsburg und</a:t>
            </a:r>
            <a:r>
              <a:rPr lang="de-DE" baseline="0" dirty="0" smtClean="0"/>
              <a:t> leitet dort das Sprachdidaktische Zentrum. Die angesprochenen Punkte sind diskussionswürdig, übersehen aber m. E. die Zielsetzung des</a:t>
            </a:r>
            <a:r>
              <a:rPr lang="de-DE" dirty="0" smtClean="0"/>
              <a:t> LS 5. Am Beginn von Klasse 5 können natürlich noch keine individuellen Lernverläufe beobachtet werden. Natürlich</a:t>
            </a:r>
            <a:r>
              <a:rPr lang="de-DE" baseline="0" dirty="0" smtClean="0"/>
              <a:t> ist eine punktuelle Messung nicht gleich prozessorientiert, aber sie stößt diesen Prozess auf einem hohen Niveau an. Natürlich wünschen wir uns alle  Ressourcen für die 1:1-Förderung. Aber damit ist nicht zu rechnen, oder?</a:t>
            </a:r>
          </a:p>
          <a:p>
            <a:r>
              <a:rPr lang="de-DE" baseline="0" dirty="0" smtClean="0"/>
              <a:t>Info: Auch in der Sprengelfortbildung ist mit kritischen Rückfragen zu rechnen. Deshalb folgen die Argumente für den LS 5 auf der nächsten Folie.</a:t>
            </a:r>
          </a:p>
          <a:p>
            <a:r>
              <a:rPr lang="de-DE" baseline="0" dirty="0" smtClean="0"/>
              <a:t>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32</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zählt</a:t>
            </a:r>
            <a:r>
              <a:rPr lang="de-DE" baseline="0" dirty="0" smtClean="0"/>
              <a:t> die Vorteile und Leistungen des LS 5 auf. </a:t>
            </a:r>
            <a:r>
              <a:rPr lang="de-DE" dirty="0" smtClean="0"/>
              <a:t>Die</a:t>
            </a:r>
            <a:r>
              <a:rPr lang="de-DE" baseline="0" dirty="0" smtClean="0"/>
              <a:t> Diagnose ist prinzipiell auch im lehrerzentrierten Unterricht möglich, aber:</a:t>
            </a:r>
          </a:p>
          <a:p>
            <a:r>
              <a:rPr lang="de-DE" baseline="0" dirty="0" smtClean="0"/>
              <a:t>Zeitintensiv, parallel zum Unterrichtsgeschehen nur schwer und nicht systematisch möglich. </a:t>
            </a:r>
          </a:p>
          <a:p>
            <a:r>
              <a:rPr lang="de-DE" baseline="0" dirty="0" smtClean="0"/>
              <a:t>Info: Die Ergebnisse sind im Lauf der 5. Klasse eine gute Grundlage für Elterngespräche und auch Schülergespräche gewesen.</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33</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den</a:t>
            </a:r>
            <a:r>
              <a:rPr lang="de-DE" baseline="0" dirty="0" smtClean="0"/>
              <a:t> Ablauf des Einsatzes im Herbst. </a:t>
            </a:r>
          </a:p>
          <a:p>
            <a:r>
              <a:rPr lang="de-DE" baseline="0" dirty="0" smtClean="0"/>
              <a:t>Info: Vor den Sommerferien 2015 ging ein Schreiben an alle Schulen mit der Bitte, dieses an die in Klasse 5 eingesetzten </a:t>
            </a:r>
            <a:r>
              <a:rPr lang="de-DE" baseline="0" dirty="0" err="1" smtClean="0"/>
              <a:t>LuL</a:t>
            </a:r>
            <a:r>
              <a:rPr lang="de-DE" baseline="0" dirty="0" smtClean="0"/>
              <a:t> weiterzuleiten. Dieses enthielt die wesentliche Informationen, so dass die Testung bei der Jahresplanung berücksichtigt sein sollte.  </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34</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Laufzeile: Leseförderung</a:t>
            </a:r>
          </a:p>
          <a:p>
            <a:r>
              <a:rPr lang="de-DE" dirty="0" smtClean="0"/>
              <a:t>Die Folie stellt</a:t>
            </a:r>
            <a:r>
              <a:rPr lang="de-DE" baseline="0" dirty="0" smtClean="0"/>
              <a:t> ein Beispiel der langfristigen Leseförderung vor und </a:t>
            </a:r>
            <a:r>
              <a:rPr lang="de-DE" dirty="0" smtClean="0"/>
              <a:t>listet Argumente für die „Freie Lesezeit“ auf. Diese sind</a:t>
            </a:r>
            <a:r>
              <a:rPr lang="de-DE" baseline="0" dirty="0" smtClean="0"/>
              <a:t> entnommen der LS-Publikation „Lesekompetenzförderung Freie Lesezeit“ LKF 3 (2014).</a:t>
            </a:r>
          </a:p>
          <a:p>
            <a:r>
              <a:rPr lang="de-DE" baseline="0" dirty="0" smtClean="0"/>
              <a:t>Info: Dort finden sich auch Anregungen zu Leseregeln, zur Dokumentation, zu Anbindung an den DU.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35</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 Vorteile</a:t>
            </a:r>
            <a:r>
              <a:rPr lang="de-DE" baseline="0" dirty="0" smtClean="0"/>
              <a:t> und Chancen. Auffällig war, wie stark das Leseinteresse von den einzelnen Büchern abhing. D. h.: Auch 5. </a:t>
            </a:r>
            <a:r>
              <a:rPr lang="de-DE" baseline="0" dirty="0" err="1" smtClean="0"/>
              <a:t>Klässler</a:t>
            </a:r>
            <a:r>
              <a:rPr lang="de-DE" baseline="0" dirty="0" smtClean="0"/>
              <a:t> lesen nicht alles gleich gerne, weshalb ein Buch auch nur angelesen und wieder zurückgestellt werden darf.</a:t>
            </a:r>
          </a:p>
          <a:p>
            <a:r>
              <a:rPr lang="de-DE" baseline="0" dirty="0" smtClean="0"/>
              <a:t>Info: Nachteile gibt es eigentlich nicht, doch hat sich gezeigt, dass mindestens 20 Minuten für eine Leserunde eingeplant werden sollten, damit sich die </a:t>
            </a:r>
            <a:r>
              <a:rPr lang="de-DE" baseline="0" dirty="0" err="1" smtClean="0"/>
              <a:t>SuS</a:t>
            </a:r>
            <a:r>
              <a:rPr lang="de-DE" baseline="0" dirty="0" smtClean="0"/>
              <a:t> auf die Texte einlassen können.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36</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ein Foto einer Klassenbücherei. Hier hat jedes Kind ein Sachbuch und ein Geschichtenbuch mitgebracht. An</a:t>
            </a:r>
            <a:r>
              <a:rPr lang="de-DE" baseline="0" dirty="0" smtClean="0"/>
              <a:t> der Wand hängen Buchempfehlungen. Das LS-Heft empfiehlt 40 Titel.</a:t>
            </a:r>
          </a:p>
          <a:p>
            <a:r>
              <a:rPr lang="de-DE" baseline="0" dirty="0" smtClean="0"/>
              <a:t>Info: Die Anschlusskommunikation ist am besten zu beobachten bei den Sachbüchern. Viele Schüler schauen sich die Bücher zu zweit an und tauschen sich über das Gelesene aus.</a:t>
            </a:r>
            <a:r>
              <a:rPr lang="de-DE" dirty="0" smtClean="0"/>
              <a:t>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37</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38</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Info: Richtige</a:t>
            </a:r>
            <a:r>
              <a:rPr lang="de-DE" baseline="0" dirty="0" smtClean="0"/>
              <a:t> Antworten im Sinn des Erwartungshorizontes sind mit einem Haken markiert. Ein Haken in Klammern weist hier darauf hin, dass die Begründung zwar korrekt ist, das „Ja“ aber im Kontext der Aufgabenstellung nicht passt.</a:t>
            </a: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39</a:t>
            </a:fld>
            <a:endParaRPr lang="de-DE" altLang="de-DE"/>
          </a:p>
        </p:txBody>
      </p:sp>
    </p:spTree>
    <p:extLst>
      <p:ext uri="{BB962C8B-B14F-4D97-AF65-F5344CB8AC3E}">
        <p14:creationId xmlns:p14="http://schemas.microsoft.com/office/powerpoint/2010/main" val="338015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4</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Ifo:</a:t>
            </a:r>
            <a:r>
              <a:rPr lang="de-DE" baseline="0" dirty="0" smtClean="0"/>
              <a:t> D</a:t>
            </a:r>
            <a:r>
              <a:rPr lang="de-DE" dirty="0" smtClean="0"/>
              <a:t>ie Antwort</a:t>
            </a:r>
            <a:r>
              <a:rPr lang="de-DE" baseline="0" dirty="0" smtClean="0"/>
              <a:t> „Ja weil sein Schatten großer ist“ wurde als richtig gewertet. Gemeint ist vermutlich: „Ja, (er selbst), weil sein Schatten großer ist“</a:t>
            </a: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5</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6</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t>Die Folie zeigt das Gesamtergebnis dieser Aufgabe. Obwohl es sich um einen einfachen Text handelt, haben etwa 40 % der Schüler die</a:t>
            </a:r>
            <a:r>
              <a:rPr lang="de-DE" sz="1200" baseline="0" dirty="0" smtClean="0"/>
              <a:t> Hauptaussage, in diesem Fall die Pointe nicht verstanden. Zum Teil haben die Schüler Schwierigkeiten bei der Formulierung der Begründung. </a:t>
            </a:r>
            <a:endParaRPr lang="de-D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t>Das Beispiel soll auch einen Perspektivwechsel ermöglichen. Es veranschaulicht den </a:t>
            </a:r>
            <a:r>
              <a:rPr lang="de-DE" sz="1200" dirty="0" err="1" smtClean="0"/>
              <a:t>Verstehenshorizont</a:t>
            </a:r>
            <a:r>
              <a:rPr lang="de-DE" sz="1200" dirty="0" smtClean="0"/>
              <a:t> von 5. </a:t>
            </a:r>
            <a:r>
              <a:rPr lang="de-DE" sz="1200" dirty="0" err="1" smtClean="0"/>
              <a:t>Klässlern</a:t>
            </a:r>
            <a:r>
              <a:rPr lang="de-DE" sz="1200" baseline="0" dirty="0" smtClean="0"/>
              <a:t> und zeigt, wie schwer es manchen Schülern fällt, Texte zu verstehen bzw. ihr Textverständnis zu formulieren. M. a. W.: Textverständnis stellt sich nicht zwangsläufig mit dem Heranwachsen ein, sondern muss erworben werden.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7</a:t>
            </a:fld>
            <a:endParaRPr lang="de-DE" altLang="de-DE"/>
          </a:p>
        </p:txBody>
      </p:sp>
    </p:spTree>
    <p:extLst>
      <p:ext uri="{BB962C8B-B14F-4D97-AF65-F5344CB8AC3E}">
        <p14:creationId xmlns:p14="http://schemas.microsoft.com/office/powerpoint/2010/main" val="366092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a:t>
            </a:r>
            <a:r>
              <a:rPr lang="de-DE" baseline="0" dirty="0" smtClean="0"/>
              <a:t> Beispiel „Der Furchtmacher“ aus der Testentwicklung zeigt, dass Textverstehen – auch bei einfachen literarischen Texten – nicht selbstverständlich ist. Die am Anfang der 5. Klasse möglicherweise schon große Heterogenität ist evtl. nicht bewusst. Individuelle Stärken oder Schwächen können nicht berücksichtigt werden. LS 5 soll den </a:t>
            </a:r>
            <a:r>
              <a:rPr lang="de-DE" baseline="0" dirty="0" err="1" smtClean="0"/>
              <a:t>LuL</a:t>
            </a:r>
            <a:r>
              <a:rPr lang="de-DE" baseline="0" dirty="0" smtClean="0"/>
              <a:t> eine schnelle Rückmeldung über die Lesekompetenz in den ersten Schulwochen geben.</a:t>
            </a:r>
            <a:endParaRPr lang="de-DE" dirty="0" smtClean="0"/>
          </a:p>
          <a:p>
            <a:r>
              <a:rPr lang="de-DE" dirty="0" smtClean="0"/>
              <a:t>Die Folie zeigt die Gliederung des Vortrags:</a:t>
            </a:r>
            <a:r>
              <a:rPr lang="de-DE" baseline="0" dirty="0" smtClean="0"/>
              <a:t> Der erste Teil stellt die Diagnoseinstrumente vor. Der zweite Teil beschreibt den Ablauf der Förderung. Der letzte Teil gibt einen Ausblick auf Fördermöglichkeiten im Anschluss an LS 5.</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8</a:t>
            </a:fld>
            <a:endParaRPr lang="de-DE" altLang="de-DE"/>
          </a:p>
        </p:txBody>
      </p:sp>
    </p:spTree>
    <p:extLst>
      <p:ext uri="{BB962C8B-B14F-4D97-AF65-F5344CB8AC3E}">
        <p14:creationId xmlns:p14="http://schemas.microsoft.com/office/powerpoint/2010/main" val="281265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endParaRPr lang="de-DE"/>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endParaRPr lang="de-DE"/>
          </a:p>
        </p:txBody>
      </p:sp>
      <p:sp>
        <p:nvSpPr>
          <p:cNvPr id="449539" name="Rectangle 3"/>
          <p:cNvSpPr>
            <a:spLocks noGrp="1" noChangeArrowheads="1"/>
          </p:cNvSpPr>
          <p:nvPr>
            <p:ph type="ctrTitle"/>
          </p:nvPr>
        </p:nvSpPr>
        <p:spPr>
          <a:xfrm>
            <a:off x="315913" y="466725"/>
            <a:ext cx="6781800" cy="2133600"/>
          </a:xfrm>
        </p:spPr>
        <p:txBody>
          <a:bodyPr/>
          <a:lstStyle>
            <a:lvl1pPr algn="r">
              <a:defRPr sz="3600"/>
            </a:lvl1pPr>
          </a:lstStyle>
          <a:p>
            <a:r>
              <a:rPr lang="de-DE" altLang="en-US"/>
              <a:t>Titelmasterformat durch Klicken bearbeiten</a:t>
            </a:r>
          </a:p>
        </p:txBody>
      </p:sp>
      <p:sp>
        <p:nvSpPr>
          <p:cNvPr id="449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de-DE" altLang="en-US"/>
              <a:t>Formatvorlage des Untertitelmasters durch Klicken bearbeiten</a:t>
            </a:r>
          </a:p>
        </p:txBody>
      </p:sp>
      <p:sp>
        <p:nvSpPr>
          <p:cNvPr id="38" name="Rectangle 5"/>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39" name="Rectangle 6"/>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40" name="Rectangle 7"/>
          <p:cNvSpPr>
            <a:spLocks noGrp="1" noChangeArrowheads="1"/>
          </p:cNvSpPr>
          <p:nvPr>
            <p:ph type="sldNum" sz="quarter" idx="12"/>
          </p:nvPr>
        </p:nvSpPr>
        <p:spPr/>
        <p:txBody>
          <a:bodyPr/>
          <a:lstStyle>
            <a:lvl1pPr>
              <a:defRPr smtClean="0">
                <a:latin typeface="Arial" charset="0"/>
                <a:cs typeface="Arial" charset="0"/>
              </a:defRPr>
            </a:lvl1pPr>
          </a:lstStyle>
          <a:p>
            <a:fld id="{ACB10BC4-CF2A-42E9-8C14-A28A690C0E8F}"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5"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6" name="Rectangle 1031"/>
          <p:cNvSpPr>
            <a:spLocks noGrp="1" noChangeArrowheads="1"/>
          </p:cNvSpPr>
          <p:nvPr>
            <p:ph type="sldNum" sz="quarter" idx="12"/>
          </p:nvPr>
        </p:nvSpPr>
        <p:spPr/>
        <p:txBody>
          <a:bodyPr/>
          <a:lstStyle>
            <a:lvl1pPr>
              <a:defRPr smtClean="0">
                <a:latin typeface="Arial" charset="0"/>
                <a:cs typeface="Arial" charset="0"/>
              </a:defRPr>
            </a:lvl1pPr>
          </a:lstStyle>
          <a:p>
            <a:fld id="{25B16192-645F-4C03-AAA3-8324F6353EF9}"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2238"/>
            <a:ext cx="2057400" cy="60086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2238"/>
            <a:ext cx="6019800" cy="60086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5"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6" name="Rectangle 1031"/>
          <p:cNvSpPr>
            <a:spLocks noGrp="1" noChangeArrowheads="1"/>
          </p:cNvSpPr>
          <p:nvPr>
            <p:ph type="sldNum" sz="quarter" idx="12"/>
          </p:nvPr>
        </p:nvSpPr>
        <p:spPr/>
        <p:txBody>
          <a:bodyPr/>
          <a:lstStyle>
            <a:lvl1pPr>
              <a:defRPr smtClean="0">
                <a:latin typeface="Arial" charset="0"/>
                <a:cs typeface="Arial" charset="0"/>
              </a:defRPr>
            </a:lvl1pPr>
          </a:lstStyle>
          <a:p>
            <a:fld id="{0E57AC16-CD72-409A-97FD-9EF0211B7B12}"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596BCFB0-0BD6-4B55-840D-CEAB0EE7A748}"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DE975A8D-E852-40DF-9B80-24292BAA86C4}"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3B607F3B-25C8-430D-90A3-F06B4B477CF9}"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a:t>Dr. Dirk Wegner</a:t>
            </a:r>
          </a:p>
        </p:txBody>
      </p:sp>
      <p:sp>
        <p:nvSpPr>
          <p:cNvPr id="6"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7" name="Foliennummernplatzhalter 5"/>
          <p:cNvSpPr>
            <a:spLocks noGrp="1"/>
          </p:cNvSpPr>
          <p:nvPr>
            <p:ph type="sldNum" sz="quarter" idx="12"/>
          </p:nvPr>
        </p:nvSpPr>
        <p:spPr/>
        <p:txBody>
          <a:bodyPr/>
          <a:lstStyle>
            <a:lvl1pPr>
              <a:defRPr/>
            </a:lvl1pPr>
          </a:lstStyle>
          <a:p>
            <a:fld id="{A718F695-3324-4197-A805-7614D91CD1FF}"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a:t>Dr. Dirk Wegner</a:t>
            </a:r>
          </a:p>
        </p:txBody>
      </p:sp>
      <p:sp>
        <p:nvSpPr>
          <p:cNvPr id="8"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9" name="Foliennummernplatzhalter 5"/>
          <p:cNvSpPr>
            <a:spLocks noGrp="1"/>
          </p:cNvSpPr>
          <p:nvPr>
            <p:ph type="sldNum" sz="quarter" idx="12"/>
          </p:nvPr>
        </p:nvSpPr>
        <p:spPr/>
        <p:txBody>
          <a:bodyPr/>
          <a:lstStyle>
            <a:lvl1pPr>
              <a:defRPr/>
            </a:lvl1pPr>
          </a:lstStyle>
          <a:p>
            <a:fld id="{DA50C10D-ABA7-4D57-AD3B-18FBBD09A952}"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a:t>Dr. Dirk Wegner</a:t>
            </a:r>
          </a:p>
        </p:txBody>
      </p:sp>
      <p:sp>
        <p:nvSpPr>
          <p:cNvPr id="4"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5" name="Foliennummernplatzhalter 5"/>
          <p:cNvSpPr>
            <a:spLocks noGrp="1"/>
          </p:cNvSpPr>
          <p:nvPr>
            <p:ph type="sldNum" sz="quarter" idx="12"/>
          </p:nvPr>
        </p:nvSpPr>
        <p:spPr/>
        <p:txBody>
          <a:bodyPr/>
          <a:lstStyle>
            <a:lvl1pPr>
              <a:defRPr/>
            </a:lvl1pPr>
          </a:lstStyle>
          <a:p>
            <a:fld id="{E537C479-B28C-47E8-AEA1-24933B945969}"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Dr. Dirk Wegner</a:t>
            </a:r>
          </a:p>
        </p:txBody>
      </p:sp>
      <p:sp>
        <p:nvSpPr>
          <p:cNvPr id="3"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4" name="Foliennummernplatzhalter 5"/>
          <p:cNvSpPr>
            <a:spLocks noGrp="1"/>
          </p:cNvSpPr>
          <p:nvPr>
            <p:ph type="sldNum" sz="quarter" idx="12"/>
          </p:nvPr>
        </p:nvSpPr>
        <p:spPr/>
        <p:txBody>
          <a:bodyPr/>
          <a:lstStyle>
            <a:lvl1pPr>
              <a:defRPr/>
            </a:lvl1pPr>
          </a:lstStyle>
          <a:p>
            <a:fld id="{7905DDC0-E0B7-42D6-8C85-727435FD15E2}"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Dr. Dirk Wegner</a:t>
            </a:r>
          </a:p>
        </p:txBody>
      </p:sp>
      <p:sp>
        <p:nvSpPr>
          <p:cNvPr id="6"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7" name="Foliennummernplatzhalter 5"/>
          <p:cNvSpPr>
            <a:spLocks noGrp="1"/>
          </p:cNvSpPr>
          <p:nvPr>
            <p:ph type="sldNum" sz="quarter" idx="12"/>
          </p:nvPr>
        </p:nvSpPr>
        <p:spPr/>
        <p:txBody>
          <a:bodyPr/>
          <a:lstStyle>
            <a:lvl1pPr>
              <a:defRPr/>
            </a:lvl1pPr>
          </a:lstStyle>
          <a:p>
            <a:fld id="{378AAAB0-801B-4253-AE2E-F04F4CEBB8DF}"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60000"/>
            <a:ext cx="8229600" cy="359237"/>
          </a:xfrm>
          <a:solidFill>
            <a:srgbClr val="1C81D4">
              <a:alpha val="10000"/>
            </a:srgbClr>
          </a:solidFill>
          <a:ln>
            <a:noFill/>
          </a:ln>
        </p:spPr>
        <p:txBody>
          <a:bodyPr/>
          <a:lstStyle>
            <a:lvl1pPr algn="ctr">
              <a:defRPr sz="1600" b="0"/>
            </a:lvl1pPr>
          </a:lstStyle>
          <a:p>
            <a:r>
              <a:rPr lang="de-DE" dirty="0" smtClean="0"/>
              <a:t>Überschriftenebene 1</a:t>
            </a:r>
            <a:endParaRPr lang="de-DE" dirty="0"/>
          </a:p>
        </p:txBody>
      </p:sp>
      <p:sp>
        <p:nvSpPr>
          <p:cNvPr id="3" name="Inhaltsplatzhalter 2"/>
          <p:cNvSpPr>
            <a:spLocks noGrp="1"/>
          </p:cNvSpPr>
          <p:nvPr>
            <p:ph idx="1"/>
          </p:nvPr>
        </p:nvSpPr>
        <p:spPr/>
        <p:txBody>
          <a:bodyPr/>
          <a:lstStyle>
            <a:lvl1pPr>
              <a:defRPr sz="1600"/>
            </a:lvl1pPr>
            <a:lvl2pPr>
              <a:defRPr sz="1400"/>
            </a:lvl2pPr>
            <a:lvl3pPr>
              <a:defRPr sz="14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2"/>
          <p:cNvSpPr>
            <a:spLocks noGrp="1"/>
          </p:cNvSpPr>
          <p:nvPr>
            <p:ph idx="13" hasCustomPrompt="1"/>
          </p:nvPr>
        </p:nvSpPr>
        <p:spPr>
          <a:xfrm>
            <a:off x="457200" y="764704"/>
            <a:ext cx="8229600" cy="432048"/>
          </a:xfrm>
          <a:solidFill>
            <a:srgbClr val="1C81D4">
              <a:alpha val="20000"/>
            </a:srgbClr>
          </a:solidFill>
        </p:spPr>
        <p:txBody>
          <a:bodyPr/>
          <a:lstStyle>
            <a:lvl1pPr marL="0" indent="0" algn="ctr">
              <a:buFontTx/>
              <a:buNone/>
              <a:defRPr sz="2400" b="1"/>
            </a:lvl1pPr>
            <a:lvl2pPr marL="344487" indent="0">
              <a:buFontTx/>
              <a:buNone/>
              <a:defRPr sz="1400"/>
            </a:lvl2pPr>
            <a:lvl3pPr marL="693737" indent="0">
              <a:buNone/>
              <a:defRPr sz="1400"/>
            </a:lvl3pPr>
            <a:lvl4pPr>
              <a:defRPr sz="1400"/>
            </a:lvl4pPr>
            <a:lvl5pPr>
              <a:defRPr sz="1400"/>
            </a:lvl5pPr>
          </a:lstStyle>
          <a:p>
            <a:pPr lvl="0"/>
            <a:r>
              <a:rPr lang="de-DE" dirty="0" smtClean="0"/>
              <a:t>Überschriftenebene 2</a:t>
            </a:r>
            <a:endParaRPr lang="de-DE" dirty="0"/>
          </a:p>
        </p:txBody>
      </p:sp>
      <p:sp>
        <p:nvSpPr>
          <p:cNvPr id="7" name="Datumsplatzhalter 6"/>
          <p:cNvSpPr>
            <a:spLocks noGrp="1"/>
          </p:cNvSpPr>
          <p:nvPr>
            <p:ph type="dt" sz="half" idx="14"/>
          </p:nvPr>
        </p:nvSpPr>
        <p:spPr/>
        <p:txBody>
          <a:bodyPr/>
          <a:lstStyle>
            <a:lvl1pPr>
              <a:defRPr>
                <a:solidFill>
                  <a:schemeClr val="bg1">
                    <a:lumMod val="50000"/>
                  </a:schemeClr>
                </a:solidFill>
              </a:defRPr>
            </a:lvl1pPr>
          </a:lstStyle>
          <a:p>
            <a:pPr>
              <a:defRPr/>
            </a:pPr>
            <a:r>
              <a:rPr lang="de-DE" altLang="en-US" smtClean="0"/>
              <a:t>Dr. Dirk Wegner</a:t>
            </a:r>
            <a:endParaRPr lang="de-DE" altLang="en-US" dirty="0"/>
          </a:p>
        </p:txBody>
      </p:sp>
      <p:sp>
        <p:nvSpPr>
          <p:cNvPr id="9" name="Fußzeilenplatzhalter 8"/>
          <p:cNvSpPr>
            <a:spLocks noGrp="1"/>
          </p:cNvSpPr>
          <p:nvPr>
            <p:ph type="ftr" sz="quarter" idx="15"/>
          </p:nvPr>
        </p:nvSpPr>
        <p:spPr/>
        <p:txBody>
          <a:bodyPr/>
          <a:lstStyle>
            <a:lvl1pPr>
              <a:defRPr>
                <a:solidFill>
                  <a:schemeClr val="bg1">
                    <a:lumMod val="50000"/>
                  </a:schemeClr>
                </a:solidFill>
              </a:defRPr>
            </a:lvl1pPr>
          </a:lstStyle>
          <a:p>
            <a:pPr>
              <a:defRPr/>
            </a:pPr>
            <a:r>
              <a:rPr lang="de-DE" altLang="en-US" smtClean="0"/>
              <a:t>ZPG IV - Bildungsplan 2016, Deutsch</a:t>
            </a:r>
            <a:endParaRPr lang="de-DE" altLang="en-US" dirty="0"/>
          </a:p>
        </p:txBody>
      </p:sp>
      <p:sp>
        <p:nvSpPr>
          <p:cNvPr id="10" name="Foliennummernplatzhalter 9"/>
          <p:cNvSpPr>
            <a:spLocks noGrp="1"/>
          </p:cNvSpPr>
          <p:nvPr>
            <p:ph type="sldNum" sz="quarter" idx="16"/>
          </p:nvPr>
        </p:nvSpPr>
        <p:spPr/>
        <p:txBody>
          <a:bodyPr/>
          <a:lstStyle>
            <a:lvl1pPr>
              <a:defRPr>
                <a:solidFill>
                  <a:schemeClr val="bg1">
                    <a:lumMod val="50000"/>
                  </a:schemeClr>
                </a:solidFill>
              </a:defRPr>
            </a:lvl1pPr>
          </a:lstStyle>
          <a:p>
            <a:pPr>
              <a:defRPr/>
            </a:pPr>
            <a:r>
              <a:rPr lang="de-DE" altLang="en-US" smtClean="0"/>
              <a:t>Bad Wildbad, Juli 2015</a:t>
            </a:r>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Dr. Dirk Wegner</a:t>
            </a:r>
          </a:p>
        </p:txBody>
      </p:sp>
      <p:sp>
        <p:nvSpPr>
          <p:cNvPr id="6"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7" name="Foliennummernplatzhalter 5"/>
          <p:cNvSpPr>
            <a:spLocks noGrp="1"/>
          </p:cNvSpPr>
          <p:nvPr>
            <p:ph type="sldNum" sz="quarter" idx="12"/>
          </p:nvPr>
        </p:nvSpPr>
        <p:spPr/>
        <p:txBody>
          <a:bodyPr/>
          <a:lstStyle>
            <a:lvl1pPr>
              <a:defRPr/>
            </a:lvl1pPr>
          </a:lstStyle>
          <a:p>
            <a:fld id="{34049DD3-1D27-445D-B937-F8608C4B5A52}"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30F22B74-E6CB-44F1-804B-A6B13FC7BA3F}"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73C4C59F-5218-4BAC-B455-A4BF81E97495}"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5"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6" name="Rectangle 1031"/>
          <p:cNvSpPr>
            <a:spLocks noGrp="1" noChangeArrowheads="1"/>
          </p:cNvSpPr>
          <p:nvPr>
            <p:ph type="sldNum" sz="quarter" idx="12"/>
          </p:nvPr>
        </p:nvSpPr>
        <p:spPr/>
        <p:txBody>
          <a:bodyPr/>
          <a:lstStyle>
            <a:lvl1pPr>
              <a:defRPr smtClean="0">
                <a:latin typeface="Arial" charset="0"/>
                <a:cs typeface="Arial" charset="0"/>
              </a:defRPr>
            </a:lvl1pPr>
          </a:lstStyle>
          <a:p>
            <a:fld id="{0528D392-8185-4320-9311-1690CCA88706}"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6"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7" name="Rectangle 1031"/>
          <p:cNvSpPr>
            <a:spLocks noGrp="1" noChangeArrowheads="1"/>
          </p:cNvSpPr>
          <p:nvPr>
            <p:ph type="sldNum" sz="quarter" idx="12"/>
          </p:nvPr>
        </p:nvSpPr>
        <p:spPr/>
        <p:txBody>
          <a:bodyPr/>
          <a:lstStyle>
            <a:lvl1pPr>
              <a:defRPr smtClean="0">
                <a:latin typeface="Arial" charset="0"/>
                <a:cs typeface="Arial" charset="0"/>
              </a:defRPr>
            </a:lvl1pPr>
          </a:lstStyle>
          <a:p>
            <a:fld id="{97E37A78-7DD2-4F54-B3C3-A26F592ACBDE}"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8"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9" name="Rectangle 1031"/>
          <p:cNvSpPr>
            <a:spLocks noGrp="1" noChangeArrowheads="1"/>
          </p:cNvSpPr>
          <p:nvPr>
            <p:ph type="sldNum" sz="quarter" idx="12"/>
          </p:nvPr>
        </p:nvSpPr>
        <p:spPr/>
        <p:txBody>
          <a:bodyPr/>
          <a:lstStyle>
            <a:lvl1pPr>
              <a:defRPr smtClean="0">
                <a:latin typeface="Arial" charset="0"/>
                <a:cs typeface="Arial" charset="0"/>
              </a:defRPr>
            </a:lvl1pPr>
          </a:lstStyle>
          <a:p>
            <a:fld id="{C1E8F6A1-C0D1-4382-86D3-65A94A48C722}"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4"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5" name="Rectangle 1031"/>
          <p:cNvSpPr>
            <a:spLocks noGrp="1" noChangeArrowheads="1"/>
          </p:cNvSpPr>
          <p:nvPr>
            <p:ph type="sldNum" sz="quarter" idx="12"/>
          </p:nvPr>
        </p:nvSpPr>
        <p:spPr/>
        <p:txBody>
          <a:bodyPr/>
          <a:lstStyle>
            <a:lvl1pPr>
              <a:defRPr smtClean="0">
                <a:latin typeface="Arial" charset="0"/>
                <a:cs typeface="Arial" charset="0"/>
              </a:defRPr>
            </a:lvl1pPr>
          </a:lstStyle>
          <a:p>
            <a:fld id="{EC074A98-6E19-4CC4-8D52-7A8A161C8406}"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3"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4" name="Rectangle 1031"/>
          <p:cNvSpPr>
            <a:spLocks noGrp="1" noChangeArrowheads="1"/>
          </p:cNvSpPr>
          <p:nvPr>
            <p:ph type="sldNum" sz="quarter" idx="12"/>
          </p:nvPr>
        </p:nvSpPr>
        <p:spPr/>
        <p:txBody>
          <a:bodyPr/>
          <a:lstStyle>
            <a:lvl1pPr>
              <a:defRPr smtClean="0">
                <a:latin typeface="Arial" charset="0"/>
                <a:cs typeface="Arial" charset="0"/>
              </a:defRPr>
            </a:lvl1pPr>
          </a:lstStyle>
          <a:p>
            <a:fld id="{A3A10886-4240-4C94-A695-40CA5C3F3876}"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6"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7" name="Rectangle 1031"/>
          <p:cNvSpPr>
            <a:spLocks noGrp="1" noChangeArrowheads="1"/>
          </p:cNvSpPr>
          <p:nvPr>
            <p:ph type="sldNum" sz="quarter" idx="12"/>
          </p:nvPr>
        </p:nvSpPr>
        <p:spPr/>
        <p:txBody>
          <a:bodyPr/>
          <a:lstStyle>
            <a:lvl1pPr>
              <a:defRPr smtClean="0">
                <a:latin typeface="Arial" charset="0"/>
                <a:cs typeface="Arial" charset="0"/>
              </a:defRPr>
            </a:lvl1pPr>
          </a:lstStyle>
          <a:p>
            <a:fld id="{781112B2-DE90-42FD-96D4-7A3954BFA459}"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6"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7" name="Rectangle 1031"/>
          <p:cNvSpPr>
            <a:spLocks noGrp="1" noChangeArrowheads="1"/>
          </p:cNvSpPr>
          <p:nvPr>
            <p:ph type="sldNum" sz="quarter" idx="12"/>
          </p:nvPr>
        </p:nvSpPr>
        <p:spPr/>
        <p:txBody>
          <a:bodyPr/>
          <a:lstStyle>
            <a:lvl1pPr>
              <a:defRPr smtClean="0">
                <a:latin typeface="Arial" charset="0"/>
                <a:cs typeface="Arial" charset="0"/>
              </a:defRPr>
            </a:lvl1pPr>
          </a:lstStyle>
          <a:p>
            <a:fld id="{CAC201E5-D337-4FC3-878C-6A82BDE759B0}"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7"/>
          <p:cNvSpPr>
            <a:spLocks noGrp="1" noChangeArrowheads="1"/>
          </p:cNvSpPr>
          <p:nvPr>
            <p:ph type="title"/>
          </p:nvPr>
        </p:nvSpPr>
        <p:spPr bwMode="auto">
          <a:xfrm>
            <a:off x="457200" y="122238"/>
            <a:ext cx="7543800" cy="7159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ltLang="en-US" smtClean="0"/>
              <a:t>Titelmasterformat durch Klicken bearbeiten</a:t>
            </a:r>
          </a:p>
        </p:txBody>
      </p:sp>
      <p:sp>
        <p:nvSpPr>
          <p:cNvPr id="1027" name="Rectangle 1028"/>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448517" name="Rectangle 102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a:defRPr/>
            </a:pPr>
            <a:r>
              <a:rPr lang="de-DE" altLang="en-US"/>
              <a:t>Dr. Dirk Wegner</a:t>
            </a:r>
            <a:endParaRPr lang="de-DE" altLang="en-US" dirty="0"/>
          </a:p>
        </p:txBody>
      </p:sp>
      <p:sp>
        <p:nvSpPr>
          <p:cNvPr id="448518" name="Rectangle 103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a:defRPr/>
            </a:pPr>
            <a:r>
              <a:rPr lang="de-DE" altLang="en-US"/>
              <a:t>ZPG IV - Bildungsplan 2016, Deutsch</a:t>
            </a:r>
            <a:endParaRPr lang="de-DE" altLang="en-US" dirty="0"/>
          </a:p>
        </p:txBody>
      </p:sp>
      <p:sp>
        <p:nvSpPr>
          <p:cNvPr id="448519" name="Rectangle 103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cs typeface="Arial" panose="020B0604020202020204" pitchFamily="34" charset="0"/>
              </a:defRPr>
            </a:lvl1pPr>
          </a:lstStyle>
          <a:p>
            <a:pPr>
              <a:defRPr/>
            </a:pPr>
            <a:r>
              <a:rPr lang="de-DE" altLang="en-US"/>
              <a:t>Bad Wildbad, Juli 2015</a:t>
            </a:r>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r>
              <a:rPr lang="de-DE"/>
              <a:t>Dr. Dirk Wegner</a:t>
            </a:r>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r>
              <a:rPr lang="de-DE"/>
              <a:t>ZPG IV - Bildungsplan 2016, Deutsch</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C475AB-FAD7-4B33-A2DA-4467B7EF07F4}"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r>
              <a:rPr lang="de-DE" dirty="0" smtClean="0"/>
              <a:t>Andreas Höffle</a:t>
            </a:r>
            <a:endParaRPr lang="de-DE" altLang="en-US" dirty="0"/>
          </a:p>
        </p:txBody>
      </p:sp>
      <p:sp>
        <p:nvSpPr>
          <p:cNvPr id="3" name="Fußzeilenplatzhalter 2"/>
          <p:cNvSpPr>
            <a:spLocks noGrp="1"/>
          </p:cNvSpPr>
          <p:nvPr>
            <p:ph type="ftr" sz="quarter" idx="11"/>
          </p:nvPr>
        </p:nvSpPr>
        <p:spPr/>
        <p:txBody>
          <a:bodyPr/>
          <a:lstStyle/>
          <a:p>
            <a:pPr>
              <a:defRPr/>
            </a:pPr>
            <a:r>
              <a:rPr lang="de-DE" altLang="en-US" dirty="0"/>
              <a:t>ZPG IV - Bildungsplan 2016, Deutsch</a:t>
            </a:r>
          </a:p>
        </p:txBody>
      </p:sp>
      <p:sp>
        <p:nvSpPr>
          <p:cNvPr id="5" name="Rectangle 2"/>
          <p:cNvSpPr txBox="1">
            <a:spLocks noChangeArrowheads="1"/>
          </p:cNvSpPr>
          <p:nvPr/>
        </p:nvSpPr>
        <p:spPr>
          <a:xfrm>
            <a:off x="539750" y="1412874"/>
            <a:ext cx="8064500" cy="2808213"/>
          </a:xfrm>
          <a:prstGeom prst="rect">
            <a:avLst/>
          </a:prstGeom>
          <a:solidFill>
            <a:srgbClr val="1C81D4">
              <a:alpha val="20000"/>
            </a:srgbClr>
          </a:solidFill>
        </p:spPr>
        <p:txBody>
          <a:bodyPr anchor="ct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algn="ctr">
              <a:defRPr/>
            </a:pPr>
            <a:endParaRPr lang="de-DE" altLang="de-DE" sz="4400" i="1" kern="0" dirty="0"/>
          </a:p>
          <a:p>
            <a:pPr algn="ctr">
              <a:defRPr/>
            </a:pPr>
            <a:r>
              <a:rPr lang="de-DE" altLang="de-DE" sz="4400" kern="0" dirty="0" smtClean="0"/>
              <a:t>Lernstand 5 -</a:t>
            </a:r>
            <a:br>
              <a:rPr lang="de-DE" altLang="de-DE" sz="4400" kern="0" dirty="0" smtClean="0"/>
            </a:br>
            <a:r>
              <a:rPr lang="de-DE" altLang="de-DE" sz="4400" kern="0" dirty="0" smtClean="0"/>
              <a:t>Diagnose und Förderung</a:t>
            </a:r>
            <a:endParaRPr lang="de-DE" altLang="de-DE" sz="4400" kern="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5    &gt;    Diagnose</a:t>
            </a:r>
            <a:r>
              <a:rPr lang="de-DE" b="1" dirty="0" smtClean="0">
                <a:solidFill>
                  <a:schemeClr val="bg2">
                    <a:lumMod val="75000"/>
                  </a:schemeClr>
                </a:solidFill>
              </a:rPr>
              <a:t> </a:t>
            </a:r>
            <a:r>
              <a:rPr lang="de-DE" dirty="0" smtClean="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9</a:t>
            </a:fld>
            <a:endParaRPr lang="de-DE" altLang="en-US"/>
          </a:p>
        </p:txBody>
      </p:sp>
      <p:sp>
        <p:nvSpPr>
          <p:cNvPr id="7" name="Inhaltsplatzhalter 6"/>
          <p:cNvSpPr>
            <a:spLocks noGrp="1"/>
          </p:cNvSpPr>
          <p:nvPr>
            <p:ph idx="13"/>
          </p:nvPr>
        </p:nvSpPr>
        <p:spPr/>
        <p:txBody>
          <a:bodyPr/>
          <a:lstStyle/>
          <a:p>
            <a:r>
              <a:rPr lang="de-DE" dirty="0" smtClean="0"/>
              <a:t>Diagnose und Diagnostik</a:t>
            </a:r>
            <a:endParaRPr lang="de-DE" dirty="0"/>
          </a:p>
        </p:txBody>
      </p:sp>
      <p:sp>
        <p:nvSpPr>
          <p:cNvPr id="3" name="Inhaltsplatzhalter 2"/>
          <p:cNvSpPr>
            <a:spLocks noGrp="1"/>
          </p:cNvSpPr>
          <p:nvPr>
            <p:ph idx="1"/>
          </p:nvPr>
        </p:nvSpPr>
        <p:spPr>
          <a:xfrm>
            <a:off x="467544" y="1556792"/>
            <a:ext cx="8229600" cy="4411662"/>
          </a:xfrm>
        </p:spPr>
        <p:txBody>
          <a:bodyPr/>
          <a:lstStyle/>
          <a:p>
            <a:endParaRPr lang="de-DE" sz="2400" dirty="0"/>
          </a:p>
          <a:p>
            <a:pPr marL="0" indent="0">
              <a:buNone/>
            </a:pPr>
            <a:endParaRPr lang="de-DE" dirty="0"/>
          </a:p>
        </p:txBody>
      </p:sp>
      <p:pic>
        <p:nvPicPr>
          <p:cNvPr id="8" name="Inhaltsplatzhalter 3"/>
          <p:cNvPicPr>
            <a:picLocks noChangeAspect="1"/>
          </p:cNvPicPr>
          <p:nvPr/>
        </p:nvPicPr>
        <p:blipFill>
          <a:blip r:embed="rId3"/>
          <a:srcRect l="-41853" r="-41853"/>
          <a:stretch>
            <a:fillRect/>
          </a:stretch>
        </p:blipFill>
        <p:spPr bwMode="auto">
          <a:xfrm>
            <a:off x="457200" y="1600200"/>
            <a:ext cx="8229600" cy="4525963"/>
          </a:xfrm>
          <a:prstGeom prst="rect">
            <a:avLst/>
          </a:prstGeom>
          <a:noFill/>
          <a:ln w="9525">
            <a:noFill/>
            <a:miter lim="800000"/>
            <a:headEnd/>
            <a:tailEnd/>
          </a:ln>
        </p:spPr>
      </p:pic>
    </p:spTree>
    <p:extLst>
      <p:ext uri="{BB962C8B-B14F-4D97-AF65-F5344CB8AC3E}">
        <p14:creationId xmlns:p14="http://schemas.microsoft.com/office/powerpoint/2010/main" val="1786362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10</a:t>
            </a:fld>
            <a:endParaRPr lang="de-DE" altLang="en-US"/>
          </a:p>
        </p:txBody>
      </p:sp>
      <p:sp>
        <p:nvSpPr>
          <p:cNvPr id="7" name="Inhaltsplatzhalter 6"/>
          <p:cNvSpPr>
            <a:spLocks noGrp="1"/>
          </p:cNvSpPr>
          <p:nvPr>
            <p:ph idx="13"/>
          </p:nvPr>
        </p:nvSpPr>
        <p:spPr/>
        <p:txBody>
          <a:bodyPr/>
          <a:lstStyle/>
          <a:p>
            <a:r>
              <a:rPr lang="de-DE" dirty="0" smtClean="0"/>
              <a:t>Keine Förderung ohne (individuelle) Diagnose!</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r>
              <a:rPr lang="de-DE" sz="2400" b="1" dirty="0" smtClean="0"/>
              <a:t>Pädagogische Diagnostik </a:t>
            </a:r>
            <a:r>
              <a:rPr lang="de-DE" sz="2400" dirty="0" smtClean="0"/>
              <a:t>umfasst „alle diagnostischen Tätigkeiten, durch die bei Individuen (und den Lernenden in einer Gruppe) Voraussetzungen und Bedingungen planmäßiger Lehr- und Lernprozesse ermittelt, analysiert und Lernprozesse und Lernergebnisse festgestellt werden, </a:t>
            </a:r>
            <a:r>
              <a:rPr lang="de-DE" sz="2400" b="1" dirty="0" smtClean="0"/>
              <a:t>um individuelles Lernen zu optimieren</a:t>
            </a:r>
            <a:r>
              <a:rPr lang="de-DE" sz="2400" dirty="0" smtClean="0"/>
              <a:t>. Zur pädagogischen Diagnostik gehören ferner die diagnostischen Tätigkeiten, die die </a:t>
            </a:r>
            <a:r>
              <a:rPr lang="de-DE" sz="2400" b="1" dirty="0" smtClean="0"/>
              <a:t>Zuweisung zu Lerngruppen oder zu individuellen Förderprogrammen ermöglichen </a:t>
            </a:r>
            <a:r>
              <a:rPr lang="de-DE" sz="2400" dirty="0" smtClean="0"/>
              <a:t>...“</a:t>
            </a:r>
          </a:p>
          <a:p>
            <a:pPr marL="0" indent="0" algn="r">
              <a:buNone/>
            </a:pPr>
            <a:r>
              <a:rPr lang="de-DE" sz="2000" dirty="0" smtClean="0"/>
              <a:t>(</a:t>
            </a:r>
            <a:r>
              <a:rPr lang="de-DE" sz="2000" dirty="0" err="1"/>
              <a:t>Ingenkamp</a:t>
            </a:r>
            <a:r>
              <a:rPr lang="de-DE" sz="2000" dirty="0"/>
              <a:t>, 1982, in: NL-10)</a:t>
            </a:r>
          </a:p>
          <a:p>
            <a:pPr marL="0" indent="0">
              <a:buNone/>
            </a:pPr>
            <a:endParaRPr lang="de-DE" sz="2400" dirty="0"/>
          </a:p>
        </p:txBody>
      </p:sp>
    </p:spTree>
    <p:extLst>
      <p:ext uri="{BB962C8B-B14F-4D97-AF65-F5344CB8AC3E}">
        <p14:creationId xmlns:p14="http://schemas.microsoft.com/office/powerpoint/2010/main" val="1786362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11</a:t>
            </a:fld>
            <a:endParaRPr lang="de-DE" altLang="en-US"/>
          </a:p>
        </p:txBody>
      </p:sp>
      <p:sp>
        <p:nvSpPr>
          <p:cNvPr id="7" name="Inhaltsplatzhalter 6"/>
          <p:cNvSpPr>
            <a:spLocks noGrp="1"/>
          </p:cNvSpPr>
          <p:nvPr>
            <p:ph idx="13"/>
          </p:nvPr>
        </p:nvSpPr>
        <p:spPr/>
        <p:txBody>
          <a:bodyPr/>
          <a:lstStyle/>
          <a:p>
            <a:r>
              <a:rPr lang="de-DE" dirty="0"/>
              <a:t>Verwaltungsvorschrift vom 30. 4. </a:t>
            </a:r>
            <a:r>
              <a:rPr lang="de-DE" dirty="0" smtClean="0"/>
              <a:t>2014 (ab 2015)</a:t>
            </a:r>
            <a:endParaRPr lang="de-DE" dirty="0"/>
          </a:p>
        </p:txBody>
      </p:sp>
      <p:sp>
        <p:nvSpPr>
          <p:cNvPr id="3" name="Inhaltsplatzhalter 2"/>
          <p:cNvSpPr>
            <a:spLocks noGrp="1"/>
          </p:cNvSpPr>
          <p:nvPr>
            <p:ph idx="1"/>
          </p:nvPr>
        </p:nvSpPr>
        <p:spPr>
          <a:xfrm>
            <a:off x="467544" y="1484784"/>
            <a:ext cx="8229600" cy="4608512"/>
          </a:xfrm>
        </p:spPr>
        <p:txBody>
          <a:bodyPr/>
          <a:lstStyle/>
          <a:p>
            <a:pPr marL="0" indent="0">
              <a:buNone/>
            </a:pPr>
            <a:r>
              <a:rPr lang="de-DE" sz="2400" dirty="0"/>
              <a:t>„</a:t>
            </a:r>
            <a:r>
              <a:rPr lang="de-DE" sz="2400" dirty="0" err="1"/>
              <a:t>Lernstandserhebungen</a:t>
            </a:r>
            <a:r>
              <a:rPr lang="de-DE" sz="2400" dirty="0"/>
              <a:t> werden nicht benotet und sind nicht Teil der Leistungsbewertung des Schülers. (...)</a:t>
            </a:r>
          </a:p>
          <a:p>
            <a:pPr marL="0" indent="0">
              <a:buNone/>
            </a:pPr>
            <a:r>
              <a:rPr lang="de-DE" sz="2400" dirty="0"/>
              <a:t>“Zentrale </a:t>
            </a:r>
            <a:r>
              <a:rPr lang="de-DE" sz="2400" dirty="0" err="1"/>
              <a:t>Lernstandserhebungen</a:t>
            </a:r>
            <a:r>
              <a:rPr lang="de-DE" sz="2400" dirty="0"/>
              <a:t> </a:t>
            </a:r>
            <a:r>
              <a:rPr lang="de-DE" sz="2400" b="1" dirty="0"/>
              <a:t>werden durchgeführt </a:t>
            </a:r>
            <a:r>
              <a:rPr lang="de-DE" sz="2400" dirty="0"/>
              <a:t>[...] in der Klasse 5 der auf der Grundschule aufbauenden Schularten in Deutsch und Mathematik mit dem Verfahren Lernstand 5. [...] Die Ergebnisse der </a:t>
            </a:r>
            <a:r>
              <a:rPr lang="de-DE" sz="2400" dirty="0" err="1"/>
              <a:t>Lernstandserhebungen</a:t>
            </a:r>
            <a:r>
              <a:rPr lang="de-DE" sz="2400" dirty="0"/>
              <a:t> </a:t>
            </a:r>
            <a:r>
              <a:rPr lang="de-DE" sz="2400" b="1" dirty="0"/>
              <a:t>werden</a:t>
            </a:r>
            <a:r>
              <a:rPr lang="de-DE" sz="2400" dirty="0"/>
              <a:t> mit den Schülerinnen und Schülern, Erziehungsberechtigten und in den zuständigen Lehrer- bzw. Lerngruppenkonferenzen </a:t>
            </a:r>
            <a:r>
              <a:rPr lang="de-DE" sz="2400" b="1" dirty="0"/>
              <a:t>besprochen</a:t>
            </a:r>
            <a:r>
              <a:rPr lang="de-DE" sz="2400" dirty="0"/>
              <a:t>. Auf Wunsch werden die </a:t>
            </a:r>
            <a:r>
              <a:rPr lang="de-DE" sz="2400" dirty="0" err="1"/>
              <a:t>Lernstandserhebungen</a:t>
            </a:r>
            <a:r>
              <a:rPr lang="de-DE" sz="2400" dirty="0"/>
              <a:t> nach ihrer Auswertung den Schülerinnen und Schülern zum Verbleib mitgegeben.“</a:t>
            </a:r>
          </a:p>
        </p:txBody>
      </p:sp>
    </p:spTree>
    <p:extLst>
      <p:ext uri="{BB962C8B-B14F-4D97-AF65-F5344CB8AC3E}">
        <p14:creationId xmlns:p14="http://schemas.microsoft.com/office/powerpoint/2010/main" val="249809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12</a:t>
            </a:fld>
            <a:endParaRPr lang="de-DE" altLang="en-US"/>
          </a:p>
        </p:txBody>
      </p:sp>
      <p:sp>
        <p:nvSpPr>
          <p:cNvPr id="7" name="Inhaltsplatzhalter 6"/>
          <p:cNvSpPr>
            <a:spLocks noGrp="1"/>
          </p:cNvSpPr>
          <p:nvPr>
            <p:ph idx="13"/>
          </p:nvPr>
        </p:nvSpPr>
        <p:spPr/>
        <p:txBody>
          <a:bodyPr/>
          <a:lstStyle/>
          <a:p>
            <a:r>
              <a:rPr lang="de-DE" dirty="0" smtClean="0"/>
              <a:t>LS 5 testet ausschließlich die Lesekompetenz</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endParaRPr lang="de-DE" dirty="0"/>
          </a:p>
        </p:txBody>
      </p:sp>
      <p:grpSp>
        <p:nvGrpSpPr>
          <p:cNvPr id="9" name="Gruppieren 38"/>
          <p:cNvGrpSpPr>
            <a:grpSpLocks/>
          </p:cNvGrpSpPr>
          <p:nvPr/>
        </p:nvGrpSpPr>
        <p:grpSpPr bwMode="auto">
          <a:xfrm>
            <a:off x="1258888" y="1873779"/>
            <a:ext cx="6451600" cy="4105275"/>
            <a:chOff x="1259632" y="1916112"/>
            <a:chExt cx="6450632" cy="4105175"/>
          </a:xfrm>
        </p:grpSpPr>
        <p:sp>
          <p:nvSpPr>
            <p:cNvPr id="10" name="Ellipse 4"/>
            <p:cNvSpPr/>
            <p:nvPr/>
          </p:nvSpPr>
          <p:spPr>
            <a:xfrm>
              <a:off x="1259632" y="1916112"/>
              <a:ext cx="6120482" cy="4105175"/>
            </a:xfrm>
            <a:prstGeom prst="ellipse">
              <a:avLst/>
            </a:prstGeom>
            <a:ln>
              <a:solidFill>
                <a:schemeClr val="tx1"/>
              </a:solidFill>
            </a:ln>
          </p:spPr>
          <p:txBody>
            <a:bodyPr anchor="ctr">
              <a:spAutoFit/>
            </a:bodyPr>
            <a:lstStyle/>
            <a:p>
              <a:pPr algn="ctr">
                <a:lnSpc>
                  <a:spcPct val="150000"/>
                </a:lnSpc>
                <a:spcBef>
                  <a:spcPts val="600"/>
                </a:spcBef>
                <a:spcAft>
                  <a:spcPts val="600"/>
                </a:spcAft>
                <a:defRPr/>
              </a:pPr>
              <a:endParaRPr lang="de-DE" sz="2000" dirty="0">
                <a:solidFill>
                  <a:schemeClr val="tx1"/>
                </a:solidFill>
                <a:latin typeface="+mn-lt"/>
                <a:ea typeface="+mn-ea"/>
                <a:cs typeface="+mn-cs"/>
              </a:endParaRPr>
            </a:p>
          </p:txBody>
        </p:sp>
        <p:sp>
          <p:nvSpPr>
            <p:cNvPr id="11" name="Ellipse 5"/>
            <p:cNvSpPr/>
            <p:nvPr/>
          </p:nvSpPr>
          <p:spPr>
            <a:xfrm>
              <a:off x="3064348" y="2963836"/>
              <a:ext cx="2439622" cy="1862092"/>
            </a:xfrm>
            <a:prstGeom prst="ellipse">
              <a:avLst/>
            </a:prstGeom>
            <a:ln>
              <a:solidFill>
                <a:schemeClr val="tx1"/>
              </a:solidFill>
            </a:ln>
          </p:spPr>
          <p:txBody>
            <a:bodyPr anchor="ctr">
              <a:spAutoFit/>
            </a:bodyPr>
            <a:lstStyle/>
            <a:p>
              <a:pPr algn="ctr">
                <a:lnSpc>
                  <a:spcPct val="150000"/>
                </a:lnSpc>
                <a:spcBef>
                  <a:spcPts val="600"/>
                </a:spcBef>
                <a:spcAft>
                  <a:spcPts val="600"/>
                </a:spcAft>
                <a:defRPr/>
              </a:pPr>
              <a:endParaRPr lang="de-DE" sz="2000" dirty="0">
                <a:solidFill>
                  <a:schemeClr val="tx1"/>
                </a:solidFill>
                <a:latin typeface="+mn-lt"/>
                <a:ea typeface="+mn-ea"/>
                <a:cs typeface="+mn-cs"/>
              </a:endParaRPr>
            </a:p>
          </p:txBody>
        </p:sp>
        <p:cxnSp>
          <p:nvCxnSpPr>
            <p:cNvPr id="12" name="Gerade Verbindung 7"/>
            <p:cNvCxnSpPr>
              <a:cxnSpLocks noChangeShapeType="1"/>
              <a:stCxn id="11" idx="5"/>
              <a:endCxn id="10" idx="5"/>
            </p:cNvCxnSpPr>
            <p:nvPr/>
          </p:nvCxnSpPr>
          <p:spPr bwMode="auto">
            <a:xfrm>
              <a:off x="5146836" y="4552885"/>
              <a:ext cx="1336474" cy="8667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Gerade Verbindung 9"/>
            <p:cNvCxnSpPr>
              <a:cxnSpLocks noChangeShapeType="1"/>
              <a:stCxn id="11" idx="3"/>
              <a:endCxn id="10" idx="3"/>
            </p:cNvCxnSpPr>
            <p:nvPr/>
          </p:nvCxnSpPr>
          <p:spPr bwMode="auto">
            <a:xfrm flipH="1">
              <a:off x="2156434" y="4552885"/>
              <a:ext cx="1265048" cy="8667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Gerade Verbindung 12"/>
            <p:cNvCxnSpPr>
              <a:cxnSpLocks noChangeShapeType="1"/>
              <a:stCxn id="11" idx="1"/>
              <a:endCxn id="10" idx="1"/>
            </p:cNvCxnSpPr>
            <p:nvPr/>
          </p:nvCxnSpPr>
          <p:spPr bwMode="auto">
            <a:xfrm flipH="1" flipV="1">
              <a:off x="2156434" y="2517759"/>
              <a:ext cx="1265048" cy="7175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Gerade Verbindung 17"/>
            <p:cNvCxnSpPr>
              <a:cxnSpLocks noChangeShapeType="1"/>
              <a:stCxn id="11" idx="7"/>
              <a:endCxn id="10" idx="7"/>
            </p:cNvCxnSpPr>
            <p:nvPr/>
          </p:nvCxnSpPr>
          <p:spPr bwMode="auto">
            <a:xfrm flipV="1">
              <a:off x="5146836" y="2517759"/>
              <a:ext cx="1336474" cy="7175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feld 15"/>
            <p:cNvSpPr txBox="1"/>
            <p:nvPr/>
          </p:nvSpPr>
          <p:spPr>
            <a:xfrm>
              <a:off x="3670682" y="4865615"/>
              <a:ext cx="2087250" cy="706420"/>
            </a:xfrm>
            <a:prstGeom prst="rect">
              <a:avLst/>
            </a:prstGeom>
            <a:noFill/>
          </p:spPr>
          <p:txBody>
            <a:bodyPr>
              <a:spAutoFit/>
            </a:bodyPr>
            <a:lstStyle/>
            <a:p>
              <a:pPr>
                <a:defRPr/>
              </a:pPr>
              <a:r>
                <a:rPr lang="de-DE" sz="2000" dirty="0">
                  <a:solidFill>
                    <a:schemeClr val="tx1"/>
                  </a:solidFill>
                  <a:latin typeface="+mn-lt"/>
                  <a:ea typeface="+mn-ea"/>
                  <a:cs typeface="+mn-cs"/>
                </a:rPr>
                <a:t>Personale Kompetenzen</a:t>
              </a:r>
            </a:p>
          </p:txBody>
        </p:sp>
        <p:sp>
          <p:nvSpPr>
            <p:cNvPr id="17" name="Textfeld 16"/>
            <p:cNvSpPr txBox="1"/>
            <p:nvPr/>
          </p:nvSpPr>
          <p:spPr>
            <a:xfrm>
              <a:off x="5621427" y="3340064"/>
              <a:ext cx="2088837" cy="708008"/>
            </a:xfrm>
            <a:prstGeom prst="rect">
              <a:avLst/>
            </a:prstGeom>
            <a:noFill/>
          </p:spPr>
          <p:txBody>
            <a:bodyPr>
              <a:spAutoFit/>
            </a:bodyPr>
            <a:lstStyle/>
            <a:p>
              <a:pPr>
                <a:defRPr/>
              </a:pPr>
              <a:r>
                <a:rPr lang="de-DE" sz="2000" dirty="0">
                  <a:solidFill>
                    <a:schemeClr val="tx1"/>
                  </a:solidFill>
                  <a:latin typeface="+mn-lt"/>
                  <a:ea typeface="+mn-ea"/>
                  <a:cs typeface="+mn-cs"/>
                </a:rPr>
                <a:t>Soziale Kompetenzen</a:t>
              </a:r>
            </a:p>
          </p:txBody>
        </p:sp>
        <p:sp>
          <p:nvSpPr>
            <p:cNvPr id="18" name="Textfeld 17"/>
            <p:cNvSpPr txBox="1"/>
            <p:nvPr/>
          </p:nvSpPr>
          <p:spPr>
            <a:xfrm>
              <a:off x="3592907" y="1987547"/>
              <a:ext cx="2088837" cy="708008"/>
            </a:xfrm>
            <a:prstGeom prst="rect">
              <a:avLst/>
            </a:prstGeom>
            <a:noFill/>
          </p:spPr>
          <p:txBody>
            <a:bodyPr>
              <a:spAutoFit/>
            </a:bodyPr>
            <a:lstStyle/>
            <a:p>
              <a:pPr>
                <a:defRPr/>
              </a:pPr>
              <a:r>
                <a:rPr lang="de-DE" sz="2000" dirty="0">
                  <a:solidFill>
                    <a:schemeClr val="tx1"/>
                  </a:solidFill>
                  <a:latin typeface="+mn-lt"/>
                  <a:ea typeface="+mn-ea"/>
                  <a:cs typeface="+mn-cs"/>
                </a:rPr>
                <a:t>Methoden-kompetenzen</a:t>
              </a:r>
            </a:p>
          </p:txBody>
        </p:sp>
        <p:sp>
          <p:nvSpPr>
            <p:cNvPr id="19" name="Textfeld 18"/>
            <p:cNvSpPr txBox="1"/>
            <p:nvPr/>
          </p:nvSpPr>
          <p:spPr>
            <a:xfrm>
              <a:off x="1346931" y="3368639"/>
              <a:ext cx="2087250" cy="706421"/>
            </a:xfrm>
            <a:prstGeom prst="rect">
              <a:avLst/>
            </a:prstGeom>
            <a:noFill/>
          </p:spPr>
          <p:txBody>
            <a:bodyPr>
              <a:spAutoFit/>
            </a:bodyPr>
            <a:lstStyle/>
            <a:p>
              <a:pPr>
                <a:defRPr/>
              </a:pPr>
              <a:r>
                <a:rPr lang="de-DE" sz="2000" dirty="0">
                  <a:solidFill>
                    <a:schemeClr val="tx1"/>
                  </a:solidFill>
                  <a:latin typeface="+mn-lt"/>
                  <a:ea typeface="+mn-ea"/>
                  <a:cs typeface="+mn-cs"/>
                </a:rPr>
                <a:t>Fachliche Kompetenzen</a:t>
              </a:r>
            </a:p>
          </p:txBody>
        </p:sp>
        <p:sp>
          <p:nvSpPr>
            <p:cNvPr id="20" name="Textfeld 19"/>
            <p:cNvSpPr txBox="1"/>
            <p:nvPr/>
          </p:nvSpPr>
          <p:spPr>
            <a:xfrm>
              <a:off x="3546876" y="3694069"/>
              <a:ext cx="1599960" cy="400040"/>
            </a:xfrm>
            <a:prstGeom prst="rect">
              <a:avLst/>
            </a:prstGeom>
            <a:noFill/>
          </p:spPr>
          <p:txBody>
            <a:bodyPr>
              <a:spAutoFit/>
            </a:bodyPr>
            <a:lstStyle/>
            <a:p>
              <a:pPr>
                <a:defRPr/>
              </a:pPr>
              <a:r>
                <a:rPr lang="de-DE" sz="2000" b="1" dirty="0">
                  <a:solidFill>
                    <a:schemeClr val="tx1"/>
                  </a:solidFill>
                  <a:latin typeface="+mn-lt"/>
                  <a:ea typeface="+mn-ea"/>
                  <a:cs typeface="+mn-cs"/>
                </a:rPr>
                <a:t>Schulerfolg</a:t>
              </a:r>
            </a:p>
          </p:txBody>
        </p:sp>
      </p:grpSp>
      <p:sp>
        <p:nvSpPr>
          <p:cNvPr id="21" name="Pfeil nach rechts 20"/>
          <p:cNvSpPr/>
          <p:nvPr/>
        </p:nvSpPr>
        <p:spPr>
          <a:xfrm>
            <a:off x="503238" y="1328738"/>
            <a:ext cx="7561262" cy="612775"/>
          </a:xfrm>
          <a:prstGeom prst="rightArrow">
            <a:avLst>
              <a:gd name="adj1" fmla="val 50000"/>
              <a:gd name="adj2" fmla="val 59546"/>
            </a:avLst>
          </a:prstGeom>
          <a:ln>
            <a:solidFill>
              <a:schemeClr val="tx1"/>
            </a:solidFill>
          </a:ln>
        </p:spPr>
        <p:txBody>
          <a:bodyPr anchor="ctr"/>
          <a:lstStyle/>
          <a:p>
            <a:pPr algn="ctr">
              <a:lnSpc>
                <a:spcPct val="150000"/>
              </a:lnSpc>
              <a:spcBef>
                <a:spcPts val="600"/>
              </a:spcBef>
              <a:spcAft>
                <a:spcPts val="600"/>
              </a:spcAft>
              <a:defRPr/>
            </a:pPr>
            <a:r>
              <a:rPr lang="de-DE" sz="2000" dirty="0">
                <a:solidFill>
                  <a:schemeClr val="tx1"/>
                </a:solidFill>
                <a:latin typeface="+mn-lt"/>
                <a:ea typeface="+mn-ea"/>
                <a:cs typeface="+mn-cs"/>
              </a:rPr>
              <a:t>kontinuierliche Beobachtung</a:t>
            </a:r>
          </a:p>
        </p:txBody>
      </p:sp>
      <p:sp>
        <p:nvSpPr>
          <p:cNvPr id="24" name="Ellipse 34"/>
          <p:cNvSpPr/>
          <p:nvPr/>
        </p:nvSpPr>
        <p:spPr bwMode="auto">
          <a:xfrm>
            <a:off x="251520" y="4721225"/>
            <a:ext cx="2398018" cy="1444079"/>
          </a:xfrm>
          <a:prstGeom prst="ellipse">
            <a:avLst/>
          </a:prstGeom>
          <a:solidFill>
            <a:schemeClr val="bg1">
              <a:lumMod val="85000"/>
            </a:schemeClr>
          </a:solidFill>
          <a:ln>
            <a:solidFill>
              <a:schemeClr val="tx1"/>
            </a:solidFill>
          </a:ln>
        </p:spPr>
        <p:txBody>
          <a:bodyPr lIns="0" rIns="0" anchor="ctr"/>
          <a:lstStyle/>
          <a:p>
            <a:pPr algn="ctr">
              <a:spcBef>
                <a:spcPts val="600"/>
              </a:spcBef>
              <a:spcAft>
                <a:spcPts val="600"/>
              </a:spcAft>
              <a:defRPr/>
            </a:pPr>
            <a:r>
              <a:rPr lang="de-DE" sz="2000" dirty="0" smtClean="0">
                <a:latin typeface="+mn-lt"/>
              </a:rPr>
              <a:t>„n</a:t>
            </a:r>
            <a:r>
              <a:rPr lang="de-DE" sz="2000" dirty="0" smtClean="0">
                <a:solidFill>
                  <a:schemeClr val="tx1"/>
                </a:solidFill>
                <a:latin typeface="+mn-lt"/>
                <a:cs typeface="+mn-cs"/>
              </a:rPr>
              <a:t>ur“ Basis</a:t>
            </a:r>
            <a:r>
              <a:rPr lang="de-DE" sz="2000" dirty="0">
                <a:solidFill>
                  <a:schemeClr val="tx1"/>
                </a:solidFill>
                <a:latin typeface="+mn-lt"/>
                <a:cs typeface="+mn-cs"/>
              </a:rPr>
              <a:t>-kompetenzen </a:t>
            </a:r>
            <a:r>
              <a:rPr lang="de-DE" sz="2000" dirty="0" smtClean="0">
                <a:latin typeface="+mn-lt"/>
              </a:rPr>
              <a:t>Lesen!</a:t>
            </a:r>
            <a:endParaRPr lang="de-DE" sz="2000" b="1" dirty="0">
              <a:solidFill>
                <a:schemeClr val="tx1"/>
              </a:solidFill>
              <a:latin typeface="+mn-lt"/>
              <a:cs typeface="+mn-cs"/>
            </a:endParaRPr>
          </a:p>
        </p:txBody>
      </p:sp>
      <p:cxnSp>
        <p:nvCxnSpPr>
          <p:cNvPr id="25" name="Gerade Verbindung 24"/>
          <p:cNvCxnSpPr>
            <a:cxnSpLocks noChangeShapeType="1"/>
          </p:cNvCxnSpPr>
          <p:nvPr/>
        </p:nvCxnSpPr>
        <p:spPr bwMode="auto">
          <a:xfrm flipH="1">
            <a:off x="2649538" y="4721225"/>
            <a:ext cx="339725"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Gerade Verbindung 26"/>
          <p:cNvCxnSpPr>
            <a:cxnSpLocks noChangeShapeType="1"/>
          </p:cNvCxnSpPr>
          <p:nvPr/>
        </p:nvCxnSpPr>
        <p:spPr bwMode="auto">
          <a:xfrm flipH="1">
            <a:off x="1368425" y="4584700"/>
            <a:ext cx="1277938"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Ellipse 22"/>
          <p:cNvSpPr/>
          <p:nvPr/>
        </p:nvSpPr>
        <p:spPr bwMode="auto">
          <a:xfrm>
            <a:off x="2587625" y="4527550"/>
            <a:ext cx="401638" cy="385763"/>
          </a:xfrm>
          <a:prstGeom prst="ellipse">
            <a:avLst/>
          </a:prstGeom>
          <a:solidFill>
            <a:schemeClr val="bg1">
              <a:lumMod val="85000"/>
            </a:schemeClr>
          </a:solidFill>
          <a:ln>
            <a:solidFill>
              <a:schemeClr val="tx1"/>
            </a:solidFill>
          </a:ln>
        </p:spPr>
        <p:txBody>
          <a:bodyPr anchor="ctr">
            <a:spAutoFit/>
          </a:bodyPr>
          <a:lstStyle/>
          <a:p>
            <a:pPr algn="ctr">
              <a:lnSpc>
                <a:spcPct val="150000"/>
              </a:lnSpc>
              <a:spcBef>
                <a:spcPts val="600"/>
              </a:spcBef>
              <a:spcAft>
                <a:spcPts val="600"/>
              </a:spcAft>
              <a:defRPr/>
            </a:pPr>
            <a:endParaRPr lang="de-DE" sz="900" dirty="0">
              <a:ln>
                <a:solidFill>
                  <a:schemeClr val="tx1"/>
                </a:solidFill>
              </a:ln>
              <a:solidFill>
                <a:schemeClr val="tx1"/>
              </a:solidFill>
              <a:latin typeface="+mn-lt"/>
              <a:ea typeface="+mn-ea"/>
              <a:cs typeface="+mn-cs"/>
            </a:endParaRPr>
          </a:p>
        </p:txBody>
      </p:sp>
    </p:spTree>
    <p:extLst>
      <p:ext uri="{BB962C8B-B14F-4D97-AF65-F5344CB8AC3E}">
        <p14:creationId xmlns:p14="http://schemas.microsoft.com/office/powerpoint/2010/main" val="249809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13</a:t>
            </a:fld>
            <a:endParaRPr lang="de-DE" altLang="en-US"/>
          </a:p>
        </p:txBody>
      </p:sp>
      <p:sp>
        <p:nvSpPr>
          <p:cNvPr id="7" name="Inhaltsplatzhalter 6"/>
          <p:cNvSpPr>
            <a:spLocks noGrp="1"/>
          </p:cNvSpPr>
          <p:nvPr>
            <p:ph idx="13"/>
          </p:nvPr>
        </p:nvSpPr>
        <p:spPr/>
        <p:txBody>
          <a:bodyPr/>
          <a:lstStyle/>
          <a:p>
            <a:r>
              <a:rPr lang="de-DE" dirty="0" smtClean="0"/>
              <a:t>Ebene I: Konzeption </a:t>
            </a:r>
            <a:r>
              <a:rPr lang="de-DE" dirty="0"/>
              <a:t>des Tests</a:t>
            </a:r>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dirty="0" smtClean="0"/>
              <a:t>Teil </a:t>
            </a:r>
            <a:r>
              <a:rPr lang="de-DE" sz="2800" dirty="0"/>
              <a:t>1 </a:t>
            </a:r>
            <a:r>
              <a:rPr lang="de-DE" sz="2800" b="1" dirty="0"/>
              <a:t>Lesegeschwindigkeitstest (Speed-Test)</a:t>
            </a:r>
          </a:p>
          <a:p>
            <a:pPr marL="0" indent="0">
              <a:buNone/>
            </a:pPr>
            <a:r>
              <a:rPr lang="de-DE" sz="2800" i="1" dirty="0"/>
              <a:t>Es „ist eine Lesediagnostik nötig, die ausschließt, dass Kinder unentdeckt bleiben, die die Lesefertigkeit nicht erwerben.“ (B. Hurrelmann)</a:t>
            </a:r>
          </a:p>
          <a:p>
            <a:pPr marL="0" indent="0">
              <a:buNone/>
            </a:pPr>
            <a:r>
              <a:rPr lang="de-DE" sz="2800" dirty="0"/>
              <a:t>Teil 2 </a:t>
            </a:r>
            <a:r>
              <a:rPr lang="de-DE" sz="2800" b="1" dirty="0"/>
              <a:t>Leseverständnistest</a:t>
            </a:r>
          </a:p>
          <a:p>
            <a:pPr marL="0" indent="0">
              <a:buNone/>
            </a:pPr>
            <a:r>
              <a:rPr lang="de-DE" sz="2800" i="1" dirty="0"/>
              <a:t>„(...) wir scheinen die Fähigkeiten unserer Schülerinnen und Schüler häufig falsch und oft zu hoch einzuschätzen.“ (B. Neugebauer)</a:t>
            </a:r>
          </a:p>
          <a:p>
            <a:pPr marL="0" indent="0">
              <a:buNone/>
            </a:pPr>
            <a:endParaRPr lang="de-DE" sz="2800" dirty="0"/>
          </a:p>
        </p:txBody>
      </p:sp>
    </p:spTree>
    <p:extLst>
      <p:ext uri="{BB962C8B-B14F-4D97-AF65-F5344CB8AC3E}">
        <p14:creationId xmlns:p14="http://schemas.microsoft.com/office/powerpoint/2010/main" val="249809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14</a:t>
            </a:fld>
            <a:endParaRPr lang="de-DE" altLang="en-US"/>
          </a:p>
        </p:txBody>
      </p:sp>
      <p:sp>
        <p:nvSpPr>
          <p:cNvPr id="7" name="Inhaltsplatzhalter 6"/>
          <p:cNvSpPr>
            <a:spLocks noGrp="1"/>
          </p:cNvSpPr>
          <p:nvPr>
            <p:ph idx="13"/>
          </p:nvPr>
        </p:nvSpPr>
        <p:spPr/>
        <p:txBody>
          <a:bodyPr/>
          <a:lstStyle/>
          <a:p>
            <a:r>
              <a:rPr lang="de-DE" dirty="0" smtClean="0"/>
              <a:t>Lesegeschwindigkeits</a:t>
            </a:r>
            <a:r>
              <a:rPr lang="de-DE" dirty="0"/>
              <a:t>t</a:t>
            </a:r>
            <a:r>
              <a:rPr lang="de-DE" dirty="0" smtClean="0"/>
              <a:t>est</a:t>
            </a:r>
            <a:endParaRPr lang="de-DE" dirty="0"/>
          </a:p>
        </p:txBody>
      </p:sp>
      <p:sp>
        <p:nvSpPr>
          <p:cNvPr id="3" name="Inhaltsplatzhalter 2"/>
          <p:cNvSpPr>
            <a:spLocks noGrp="1"/>
          </p:cNvSpPr>
          <p:nvPr>
            <p:ph idx="1"/>
          </p:nvPr>
        </p:nvSpPr>
        <p:spPr>
          <a:xfrm>
            <a:off x="467544" y="1556792"/>
            <a:ext cx="8229600" cy="4411662"/>
          </a:xfrm>
        </p:spPr>
        <p:txBody>
          <a:bodyPr/>
          <a:lstStyle/>
          <a:p>
            <a:r>
              <a:rPr lang="de-DE" sz="2800" dirty="0"/>
              <a:t>3 Minuten Bearbeitungszeit </a:t>
            </a:r>
          </a:p>
          <a:p>
            <a:r>
              <a:rPr lang="de-DE" sz="2800" dirty="0"/>
              <a:t>65 </a:t>
            </a:r>
            <a:r>
              <a:rPr lang="de-DE" sz="2800" dirty="0" smtClean="0"/>
              <a:t>Aussagesätze</a:t>
            </a:r>
            <a:endParaRPr lang="de-DE" sz="2800" dirty="0"/>
          </a:p>
          <a:p>
            <a:r>
              <a:rPr lang="de-DE" sz="2800" dirty="0"/>
              <a:t>Entscheidung: richtig/falsch</a:t>
            </a:r>
            <a:br>
              <a:rPr lang="de-DE" sz="2800" dirty="0"/>
            </a:br>
            <a:r>
              <a:rPr lang="de-DE" sz="2800" dirty="0"/>
              <a:t>(Abzug falsch angekreuzter Sätze)</a:t>
            </a:r>
          </a:p>
          <a:p>
            <a:pPr marL="0" indent="0">
              <a:buNone/>
            </a:pPr>
            <a:endParaRPr lang="de-DE" sz="2800" dirty="0"/>
          </a:p>
          <a:p>
            <a:pPr marL="0" indent="0">
              <a:buNone/>
            </a:pPr>
            <a:r>
              <a:rPr lang="de-DE" sz="2800" dirty="0"/>
              <a:t>Ziel: Diagnose der </a:t>
            </a:r>
            <a:r>
              <a:rPr lang="de-DE" sz="2800" b="1" dirty="0" smtClean="0"/>
              <a:t>Lesefähigkeit (</a:t>
            </a:r>
            <a:r>
              <a:rPr lang="de-DE" sz="2800" b="1" dirty="0" err="1" smtClean="0"/>
              <a:t>Dekodierfähigkeit</a:t>
            </a:r>
            <a:r>
              <a:rPr lang="de-DE" sz="2800" b="1" dirty="0" smtClean="0"/>
              <a:t>)</a:t>
            </a:r>
            <a:endParaRPr lang="de-DE" sz="2800" b="1" dirty="0"/>
          </a:p>
          <a:p>
            <a:pPr marL="0" indent="0">
              <a:buNone/>
            </a:pPr>
            <a:r>
              <a:rPr lang="de-DE" sz="2800" b="1" dirty="0"/>
              <a:t>z</a:t>
            </a:r>
            <a:r>
              <a:rPr lang="de-DE" sz="2800" b="1" dirty="0" smtClean="0"/>
              <a:t>ur Ermittlung</a:t>
            </a:r>
            <a:r>
              <a:rPr lang="de-DE" sz="2800" b="1" dirty="0"/>
              <a:t>/Förderung schwacher Leserinnen und </a:t>
            </a:r>
            <a:r>
              <a:rPr lang="de-DE" sz="2800" b="1" dirty="0" smtClean="0"/>
              <a:t>Leser (</a:t>
            </a:r>
            <a:r>
              <a:rPr lang="de-DE" sz="2800" b="1" dirty="0" smtClean="0">
                <a:sym typeface="Wingdings"/>
              </a:rPr>
              <a:t> </a:t>
            </a:r>
            <a:r>
              <a:rPr lang="de-DE" sz="2800" b="1" dirty="0" smtClean="0"/>
              <a:t>Indikator)</a:t>
            </a:r>
            <a:endParaRPr lang="de-DE" sz="2800" b="1" dirty="0"/>
          </a:p>
          <a:p>
            <a:pPr marL="0" indent="0">
              <a:buNone/>
            </a:pPr>
            <a:endParaRPr lang="de-DE" dirty="0"/>
          </a:p>
        </p:txBody>
      </p:sp>
    </p:spTree>
    <p:extLst>
      <p:ext uri="{BB962C8B-B14F-4D97-AF65-F5344CB8AC3E}">
        <p14:creationId xmlns:p14="http://schemas.microsoft.com/office/powerpoint/2010/main" val="249809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15</a:t>
            </a:fld>
            <a:endParaRPr lang="de-DE" altLang="en-US"/>
          </a:p>
        </p:txBody>
      </p:sp>
      <p:sp>
        <p:nvSpPr>
          <p:cNvPr id="7" name="Inhaltsplatzhalter 6"/>
          <p:cNvSpPr>
            <a:spLocks noGrp="1"/>
          </p:cNvSpPr>
          <p:nvPr>
            <p:ph idx="13"/>
          </p:nvPr>
        </p:nvSpPr>
        <p:spPr/>
        <p:txBody>
          <a:bodyPr/>
          <a:lstStyle/>
          <a:p>
            <a:r>
              <a:rPr lang="de-DE" dirty="0" smtClean="0"/>
              <a:t>Beispielsätze</a:t>
            </a:r>
            <a:endParaRPr lang="de-DE" dirty="0"/>
          </a:p>
          <a:p>
            <a:endParaRPr lang="de-DE"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926529075"/>
              </p:ext>
            </p:extLst>
          </p:nvPr>
        </p:nvGraphicFramePr>
        <p:xfrm>
          <a:off x="457200" y="1600200"/>
          <a:ext cx="8229600" cy="4392168"/>
        </p:xfrm>
        <a:graphic>
          <a:graphicData uri="http://schemas.openxmlformats.org/drawingml/2006/table">
            <a:tbl>
              <a:tblPr firstRow="1" bandRow="1">
                <a:tableStyleId>{5C22544A-7EE6-4342-B048-85BDC9FD1C3A}</a:tableStyleId>
              </a:tblPr>
              <a:tblGrid>
                <a:gridCol w="5503333"/>
                <a:gridCol w="1422400"/>
                <a:gridCol w="1303867"/>
              </a:tblGrid>
              <a:tr h="370840">
                <a:tc>
                  <a:txBody>
                    <a:bodyPr/>
                    <a:lstStyle/>
                    <a:p>
                      <a:pPr>
                        <a:lnSpc>
                          <a:spcPct val="130000"/>
                        </a:lnSpc>
                      </a:pPr>
                      <a:endParaRPr lang="de-DE" dirty="0"/>
                    </a:p>
                  </a:txBody>
                  <a:tcPr>
                    <a:solidFill>
                      <a:srgbClr val="1C81D4"/>
                    </a:solidFill>
                  </a:tcPr>
                </a:tc>
                <a:tc>
                  <a:txBody>
                    <a:bodyPr/>
                    <a:lstStyle/>
                    <a:p>
                      <a:pPr algn="ctr">
                        <a:lnSpc>
                          <a:spcPct val="130000"/>
                        </a:lnSpc>
                      </a:pPr>
                      <a:r>
                        <a:rPr lang="de-DE" dirty="0" smtClean="0"/>
                        <a:t>richtig</a:t>
                      </a:r>
                      <a:endParaRPr lang="de-DE" dirty="0"/>
                    </a:p>
                  </a:txBody>
                  <a:tcPr>
                    <a:solidFill>
                      <a:srgbClr val="1C81D4"/>
                    </a:solidFill>
                  </a:tcPr>
                </a:tc>
                <a:tc>
                  <a:txBody>
                    <a:bodyPr/>
                    <a:lstStyle/>
                    <a:p>
                      <a:pPr algn="ctr">
                        <a:lnSpc>
                          <a:spcPct val="130000"/>
                        </a:lnSpc>
                      </a:pPr>
                      <a:r>
                        <a:rPr lang="de-DE" dirty="0" smtClean="0"/>
                        <a:t>falsch</a:t>
                      </a:r>
                      <a:endParaRPr lang="de-DE" dirty="0"/>
                    </a:p>
                  </a:txBody>
                  <a:tcPr>
                    <a:solidFill>
                      <a:srgbClr val="1C81D4"/>
                    </a:solidFill>
                  </a:tcPr>
                </a:tc>
              </a:tr>
              <a:tr h="370840">
                <a:tc>
                  <a:txBody>
                    <a:bodyPr/>
                    <a:lstStyle/>
                    <a:p>
                      <a:pPr>
                        <a:lnSpc>
                          <a:spcPct val="130000"/>
                        </a:lnSpc>
                        <a:spcBef>
                          <a:spcPts val="300"/>
                        </a:spcBef>
                        <a:spcAft>
                          <a:spcPts val="300"/>
                        </a:spcAft>
                      </a:pPr>
                      <a:r>
                        <a:rPr lang="de-DE" sz="2800" dirty="0">
                          <a:effectLst/>
                          <a:latin typeface="Cambria"/>
                          <a:ea typeface="ＭＳ 明朝"/>
                          <a:cs typeface="Times New Roman"/>
                        </a:rPr>
                        <a:t>Eis ist kalt.</a:t>
                      </a:r>
                    </a:p>
                  </a:txBody>
                  <a:tcPr marL="68580" marR="68580" marT="0" marB="0"/>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r>
              <a:tr h="370840">
                <a:tc>
                  <a:txBody>
                    <a:bodyPr/>
                    <a:lstStyle/>
                    <a:p>
                      <a:pPr>
                        <a:lnSpc>
                          <a:spcPct val="130000"/>
                        </a:lnSpc>
                        <a:spcBef>
                          <a:spcPts val="300"/>
                        </a:spcBef>
                        <a:spcAft>
                          <a:spcPts val="300"/>
                        </a:spcAft>
                      </a:pPr>
                      <a:r>
                        <a:rPr lang="de-DE" sz="2800" dirty="0">
                          <a:solidFill>
                            <a:srgbClr val="FF0000"/>
                          </a:solidFill>
                          <a:effectLst/>
                          <a:latin typeface="Cambria"/>
                          <a:ea typeface="ＭＳ 明朝"/>
                          <a:cs typeface="Times New Roman"/>
                        </a:rPr>
                        <a:t>Alle Autos haben Räder.</a:t>
                      </a:r>
                    </a:p>
                  </a:txBody>
                  <a:tcPr marL="68580" marR="68580" marT="0" marB="0"/>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r>
              <a:tr h="370840">
                <a:tc>
                  <a:txBody>
                    <a:bodyPr/>
                    <a:lstStyle/>
                    <a:p>
                      <a:pPr>
                        <a:lnSpc>
                          <a:spcPct val="130000"/>
                        </a:lnSpc>
                        <a:spcBef>
                          <a:spcPts val="300"/>
                        </a:spcBef>
                        <a:spcAft>
                          <a:spcPts val="300"/>
                        </a:spcAft>
                      </a:pPr>
                      <a:r>
                        <a:rPr lang="de-DE" sz="2800" dirty="0" smtClean="0">
                          <a:solidFill>
                            <a:srgbClr val="FF0000"/>
                          </a:solidFill>
                          <a:effectLst/>
                          <a:latin typeface="Cambria"/>
                          <a:ea typeface="ＭＳ 明朝"/>
                          <a:cs typeface="Times New Roman"/>
                        </a:rPr>
                        <a:t>Zebras sind Säugetiere.</a:t>
                      </a:r>
                      <a:endParaRPr lang="de-DE" sz="2800" dirty="0">
                        <a:solidFill>
                          <a:srgbClr val="FF0000"/>
                        </a:solidFill>
                        <a:effectLst/>
                        <a:latin typeface="Cambria"/>
                        <a:ea typeface="ＭＳ 明朝"/>
                        <a:cs typeface="Times New Roman"/>
                      </a:endParaRPr>
                    </a:p>
                  </a:txBody>
                  <a:tcPr marL="68580" marR="68580" marT="0" marB="0"/>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r>
              <a:tr h="370840">
                <a:tc>
                  <a:txBody>
                    <a:bodyPr/>
                    <a:lstStyle/>
                    <a:p>
                      <a:pPr>
                        <a:lnSpc>
                          <a:spcPct val="130000"/>
                        </a:lnSpc>
                        <a:spcBef>
                          <a:spcPts val="300"/>
                        </a:spcBef>
                        <a:spcAft>
                          <a:spcPts val="300"/>
                        </a:spcAft>
                      </a:pPr>
                      <a:r>
                        <a:rPr lang="de-DE" sz="2800" dirty="0">
                          <a:effectLst/>
                          <a:latin typeface="Cambria"/>
                          <a:ea typeface="ＭＳ 明朝"/>
                          <a:cs typeface="Times New Roman"/>
                        </a:rPr>
                        <a:t>Tassen wachsen auf Bäumen.</a:t>
                      </a:r>
                    </a:p>
                  </a:txBody>
                  <a:tcPr marL="68580" marR="68580" marT="0" marB="0"/>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r>
              <a:tr h="370840">
                <a:tc>
                  <a:txBody>
                    <a:bodyPr/>
                    <a:lstStyle/>
                    <a:p>
                      <a:pPr>
                        <a:lnSpc>
                          <a:spcPct val="130000"/>
                        </a:lnSpc>
                        <a:spcBef>
                          <a:spcPts val="300"/>
                        </a:spcBef>
                        <a:spcAft>
                          <a:spcPts val="300"/>
                        </a:spcAft>
                      </a:pPr>
                      <a:r>
                        <a:rPr lang="de-DE" sz="2800" dirty="0">
                          <a:effectLst/>
                          <a:latin typeface="Cambria"/>
                          <a:ea typeface="ＭＳ 明朝"/>
                          <a:cs typeface="Times New Roman"/>
                        </a:rPr>
                        <a:t>Auf einem Stuhl kann man sitzen.</a:t>
                      </a:r>
                    </a:p>
                  </a:txBody>
                  <a:tcPr marL="68580" marR="68580" marT="0" marB="0"/>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r>
              <a:tr h="370840">
                <a:tc>
                  <a:txBody>
                    <a:bodyPr/>
                    <a:lstStyle/>
                    <a:p>
                      <a:pPr>
                        <a:lnSpc>
                          <a:spcPct val="130000"/>
                        </a:lnSpc>
                        <a:spcBef>
                          <a:spcPts val="300"/>
                        </a:spcBef>
                        <a:spcAft>
                          <a:spcPts val="300"/>
                        </a:spcAft>
                      </a:pPr>
                      <a:r>
                        <a:rPr lang="de-DE" sz="2800" dirty="0" smtClean="0">
                          <a:solidFill>
                            <a:srgbClr val="FF0000"/>
                          </a:solidFill>
                          <a:effectLst/>
                          <a:latin typeface="Cambria"/>
                          <a:ea typeface="ＭＳ 明朝"/>
                          <a:cs typeface="Times New Roman"/>
                        </a:rPr>
                        <a:t>Rucksäcke trägt man auf dem Rücken.</a:t>
                      </a:r>
                      <a:endParaRPr lang="de-DE" sz="2800" dirty="0">
                        <a:solidFill>
                          <a:srgbClr val="FF0000"/>
                        </a:solidFill>
                        <a:effectLst/>
                        <a:latin typeface="Cambria"/>
                        <a:ea typeface="ＭＳ 明朝"/>
                        <a:cs typeface="Times New Roman"/>
                      </a:endParaRPr>
                    </a:p>
                  </a:txBody>
                  <a:tcPr marL="68580" marR="68580" marT="0" marB="0"/>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c>
                  <a:txBody>
                    <a:bodyPr/>
                    <a:lstStyle/>
                    <a:p>
                      <a:pPr algn="ctr">
                        <a:lnSpc>
                          <a:spcPct val="130000"/>
                        </a:lnSpc>
                      </a:pPr>
                      <a:r>
                        <a:rPr lang="de-DE" sz="2400" b="1" dirty="0" smtClean="0">
                          <a:latin typeface="ＭＳ ゴシック"/>
                          <a:ea typeface="ＭＳ ゴシック"/>
                          <a:cs typeface="ＭＳ ゴシック"/>
                        </a:rPr>
                        <a:t>☐</a:t>
                      </a:r>
                      <a:endParaRPr lang="de-DE" sz="2400" b="1" dirty="0"/>
                    </a:p>
                  </a:txBody>
                  <a:tcPr/>
                </a:tc>
              </a:tr>
            </a:tbl>
          </a:graphicData>
        </a:graphic>
      </p:graphicFrame>
    </p:spTree>
    <p:extLst>
      <p:ext uri="{BB962C8B-B14F-4D97-AF65-F5344CB8AC3E}">
        <p14:creationId xmlns:p14="http://schemas.microsoft.com/office/powerpoint/2010/main" val="249809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 </a:t>
            </a:r>
            <a:r>
              <a:rPr lang="de-DE" dirty="0">
                <a:solidFill>
                  <a:schemeClr val="bg2">
                    <a:lumMod val="75000"/>
                  </a:schemeClr>
                </a:solidFill>
              </a:rPr>
              <a:t>LS 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16</a:t>
            </a:fld>
            <a:endParaRPr lang="de-DE" altLang="en-US"/>
          </a:p>
        </p:txBody>
      </p:sp>
      <p:sp>
        <p:nvSpPr>
          <p:cNvPr id="7" name="Inhaltsplatzhalter 6"/>
          <p:cNvSpPr>
            <a:spLocks noGrp="1"/>
          </p:cNvSpPr>
          <p:nvPr>
            <p:ph idx="13"/>
          </p:nvPr>
        </p:nvSpPr>
        <p:spPr/>
        <p:txBody>
          <a:bodyPr/>
          <a:lstStyle/>
          <a:p>
            <a:r>
              <a:rPr lang="de-DE" dirty="0" smtClean="0"/>
              <a:t>Leseverständnis</a:t>
            </a:r>
            <a:r>
              <a:rPr lang="de-DE" dirty="0"/>
              <a:t>t</a:t>
            </a:r>
            <a:r>
              <a:rPr lang="de-DE" dirty="0" smtClean="0"/>
              <a:t>est</a:t>
            </a:r>
            <a:endParaRPr lang="de-DE" dirty="0"/>
          </a:p>
        </p:txBody>
      </p:sp>
      <p:sp>
        <p:nvSpPr>
          <p:cNvPr id="3" name="Inhaltsplatzhalter 2"/>
          <p:cNvSpPr>
            <a:spLocks noGrp="1"/>
          </p:cNvSpPr>
          <p:nvPr>
            <p:ph idx="1"/>
          </p:nvPr>
        </p:nvSpPr>
        <p:spPr>
          <a:xfrm>
            <a:off x="467544" y="1556792"/>
            <a:ext cx="8229600" cy="4411662"/>
          </a:xfrm>
        </p:spPr>
        <p:txBody>
          <a:bodyPr/>
          <a:lstStyle/>
          <a:p>
            <a:r>
              <a:rPr lang="de-DE" sz="2800" dirty="0"/>
              <a:t>2x25 Minuten plus 5 Minuten Pause</a:t>
            </a:r>
          </a:p>
          <a:p>
            <a:r>
              <a:rPr lang="de-DE" sz="2800" dirty="0"/>
              <a:t>4 Texte (2 Sachtexte, 2 erzählende Texte)</a:t>
            </a:r>
          </a:p>
          <a:p>
            <a:r>
              <a:rPr lang="de-DE" sz="2800" dirty="0"/>
              <a:t>insgesamt etwa 35 Aufgaben auf verschiedenen </a:t>
            </a:r>
            <a:r>
              <a:rPr lang="de-DE" sz="2800" dirty="0" smtClean="0"/>
              <a:t>Anforderungsniveaus</a:t>
            </a:r>
          </a:p>
          <a:p>
            <a:endParaRPr lang="de-DE" sz="2800" dirty="0"/>
          </a:p>
          <a:p>
            <a:pPr marL="0" indent="0">
              <a:buNone/>
            </a:pPr>
            <a:r>
              <a:rPr lang="de-DE" sz="2800" dirty="0"/>
              <a:t>Ziel: Diagnose </a:t>
            </a:r>
            <a:r>
              <a:rPr lang="de-DE" sz="2800" dirty="0" smtClean="0"/>
              <a:t>des </a:t>
            </a:r>
            <a:r>
              <a:rPr lang="de-DE" sz="2800" b="1" dirty="0" smtClean="0"/>
              <a:t>Leseverständnisses</a:t>
            </a:r>
            <a:endParaRPr lang="de-DE" sz="2800" b="1" dirty="0"/>
          </a:p>
          <a:p>
            <a:pPr marL="0" indent="0">
              <a:buNone/>
            </a:pPr>
            <a:r>
              <a:rPr lang="de-DE" sz="2800" b="1" dirty="0"/>
              <a:t>z</a:t>
            </a:r>
            <a:r>
              <a:rPr lang="de-DE" sz="2800" b="1" dirty="0" smtClean="0"/>
              <a:t>ur Zuweisung </a:t>
            </a:r>
            <a:r>
              <a:rPr lang="de-DE" sz="2800" b="1" dirty="0"/>
              <a:t>der Leseverständnisleistung auf eine Lernstandstufe </a:t>
            </a:r>
            <a:r>
              <a:rPr lang="de-DE" sz="2800" b="1" dirty="0" smtClean="0"/>
              <a:t>(</a:t>
            </a:r>
            <a:r>
              <a:rPr lang="de-DE" sz="2800" b="1" dirty="0" smtClean="0">
                <a:sym typeface="Wingdings"/>
              </a:rPr>
              <a:t> </a:t>
            </a:r>
            <a:r>
              <a:rPr lang="de-DE" sz="2800" b="1" dirty="0" smtClean="0"/>
              <a:t>Stufenmodell)</a:t>
            </a:r>
            <a:endParaRPr lang="de-DE" sz="2800" b="1" dirty="0"/>
          </a:p>
          <a:p>
            <a:endParaRPr lang="de-DE" dirty="0"/>
          </a:p>
          <a:p>
            <a:pPr marL="0" indent="0">
              <a:buNone/>
            </a:pPr>
            <a:endParaRPr lang="de-DE" dirty="0"/>
          </a:p>
        </p:txBody>
      </p:sp>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17</a:t>
            </a:fld>
            <a:endParaRPr lang="de-DE" altLang="en-US"/>
          </a:p>
        </p:txBody>
      </p:sp>
      <p:sp>
        <p:nvSpPr>
          <p:cNvPr id="7" name="Inhaltsplatzhalter 6"/>
          <p:cNvSpPr>
            <a:spLocks noGrp="1"/>
          </p:cNvSpPr>
          <p:nvPr>
            <p:ph idx="13"/>
          </p:nvPr>
        </p:nvSpPr>
        <p:spPr/>
        <p:txBody>
          <a:bodyPr/>
          <a:lstStyle/>
          <a:p>
            <a:r>
              <a:rPr lang="de-DE" dirty="0"/>
              <a:t>Wie entstehen die Aufgaben?</a:t>
            </a:r>
          </a:p>
        </p:txBody>
      </p:sp>
      <p:sp>
        <p:nvSpPr>
          <p:cNvPr id="3" name="Inhaltsplatzhalter 2"/>
          <p:cNvSpPr>
            <a:spLocks noGrp="1"/>
          </p:cNvSpPr>
          <p:nvPr>
            <p:ph idx="1"/>
          </p:nvPr>
        </p:nvSpPr>
        <p:spPr>
          <a:xfrm>
            <a:off x="467544" y="1556792"/>
            <a:ext cx="8229600" cy="4411662"/>
          </a:xfrm>
        </p:spPr>
        <p:txBody>
          <a:bodyPr/>
          <a:lstStyle/>
          <a:p>
            <a:r>
              <a:rPr lang="de-DE" sz="2800" dirty="0"/>
              <a:t>Aufgabenentwicklungsgruppe aus </a:t>
            </a:r>
            <a:r>
              <a:rPr lang="de-DE" sz="2800" dirty="0" smtClean="0"/>
              <a:t>GMS, GS, </a:t>
            </a:r>
            <a:r>
              <a:rPr lang="de-DE" sz="2800" dirty="0"/>
              <a:t>GY, HWRS und RS</a:t>
            </a:r>
          </a:p>
          <a:p>
            <a:r>
              <a:rPr lang="de-DE" sz="2800" dirty="0"/>
              <a:t>Textauswahl (aus 20 Texten) und Aufgabenentwicklung (aus etwa 200 Aufgaben)</a:t>
            </a:r>
          </a:p>
          <a:p>
            <a:r>
              <a:rPr lang="de-DE" sz="2800" dirty="0" err="1"/>
              <a:t>Präpilotierung</a:t>
            </a:r>
            <a:r>
              <a:rPr lang="de-DE" sz="2800" dirty="0"/>
              <a:t> (jeder Text in zwei Klassen)</a:t>
            </a:r>
          </a:p>
          <a:p>
            <a:r>
              <a:rPr lang="de-DE" sz="2800" dirty="0"/>
              <a:t>Überarbeitung (Ermittlung Schülerlösungen)</a:t>
            </a:r>
          </a:p>
          <a:p>
            <a:r>
              <a:rPr lang="de-DE" sz="2800" dirty="0"/>
              <a:t>Pilotierung </a:t>
            </a:r>
            <a:r>
              <a:rPr lang="de-DE" sz="2800" dirty="0" smtClean="0"/>
              <a:t>an </a:t>
            </a:r>
            <a:r>
              <a:rPr lang="de-DE" sz="2800" dirty="0"/>
              <a:t>GS </a:t>
            </a:r>
          </a:p>
          <a:p>
            <a:r>
              <a:rPr lang="de-DE" sz="2800" dirty="0" smtClean="0"/>
              <a:t>Aufgabenauswahl </a:t>
            </a:r>
            <a:r>
              <a:rPr lang="de-DE" sz="2800" dirty="0"/>
              <a:t>(Empiriker und Fachdidaktiker)</a:t>
            </a:r>
          </a:p>
          <a:p>
            <a:pPr marL="0" indent="0">
              <a:buNone/>
            </a:pPr>
            <a:endParaRPr lang="de-DE" dirty="0"/>
          </a:p>
        </p:txBody>
      </p:sp>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18</a:t>
            </a:fld>
            <a:endParaRPr lang="de-DE" altLang="en-US"/>
          </a:p>
        </p:txBody>
      </p:sp>
      <p:sp>
        <p:nvSpPr>
          <p:cNvPr id="7" name="Inhaltsplatzhalter 6"/>
          <p:cNvSpPr>
            <a:spLocks noGrp="1"/>
          </p:cNvSpPr>
          <p:nvPr>
            <p:ph idx="13"/>
          </p:nvPr>
        </p:nvSpPr>
        <p:spPr/>
        <p:txBody>
          <a:bodyPr/>
          <a:lstStyle/>
          <a:p>
            <a:r>
              <a:rPr lang="de-DE" dirty="0" smtClean="0"/>
              <a:t>Stufenmodell LS 5</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b="1" dirty="0"/>
              <a:t>Kurzbeschreibungen der </a:t>
            </a:r>
            <a:r>
              <a:rPr lang="de-DE" sz="2800" b="1" dirty="0" smtClean="0"/>
              <a:t>Stufen</a:t>
            </a:r>
          </a:p>
          <a:p>
            <a:pPr marL="0" indent="0">
              <a:buNone/>
            </a:pPr>
            <a:endParaRPr lang="de-DE" sz="2800" dirty="0"/>
          </a:p>
          <a:p>
            <a:r>
              <a:rPr lang="de-DE" sz="2800" b="1" dirty="0"/>
              <a:t>1 </a:t>
            </a:r>
            <a:r>
              <a:rPr lang="de-DE" sz="2800" b="1" dirty="0" smtClean="0"/>
              <a:t>	</a:t>
            </a:r>
            <a:r>
              <a:rPr lang="de-DE" sz="2800" dirty="0" smtClean="0"/>
              <a:t>Prominente </a:t>
            </a:r>
            <a:r>
              <a:rPr lang="de-DE" sz="2800" dirty="0"/>
              <a:t>Informationen identifizieren</a:t>
            </a:r>
          </a:p>
          <a:p>
            <a:r>
              <a:rPr lang="de-DE" sz="2800" b="1" dirty="0" smtClean="0"/>
              <a:t>2a	</a:t>
            </a:r>
            <a:r>
              <a:rPr lang="de-DE" sz="2800" dirty="0" smtClean="0"/>
              <a:t>Informationen </a:t>
            </a:r>
            <a:r>
              <a:rPr lang="de-DE" sz="2800" dirty="0"/>
              <a:t>verknüpfen</a:t>
            </a:r>
          </a:p>
          <a:p>
            <a:r>
              <a:rPr lang="de-DE" sz="2800" b="1" dirty="0" smtClean="0"/>
              <a:t>2b	</a:t>
            </a:r>
            <a:r>
              <a:rPr lang="de-DE" sz="2800" dirty="0" smtClean="0"/>
              <a:t>Begründungen </a:t>
            </a:r>
            <a:r>
              <a:rPr lang="de-DE" sz="2800" dirty="0"/>
              <a:t>formulieren</a:t>
            </a:r>
          </a:p>
          <a:p>
            <a:r>
              <a:rPr lang="de-DE" sz="2800" b="1" dirty="0"/>
              <a:t>3 </a:t>
            </a:r>
            <a:r>
              <a:rPr lang="de-DE" sz="2800" b="1" dirty="0" smtClean="0"/>
              <a:t>	</a:t>
            </a:r>
            <a:r>
              <a:rPr lang="de-DE" sz="2800" dirty="0" smtClean="0"/>
              <a:t>Komplexe </a:t>
            </a:r>
            <a:r>
              <a:rPr lang="de-DE" sz="2800" dirty="0"/>
              <a:t>Schlüsse ziehen</a:t>
            </a:r>
          </a:p>
          <a:p>
            <a:pPr marL="0" indent="0">
              <a:buNone/>
            </a:pPr>
            <a:endParaRPr lang="de-DE" dirty="0"/>
          </a:p>
        </p:txBody>
      </p:sp>
    </p:spTree>
    <p:extLst>
      <p:ext uri="{BB962C8B-B14F-4D97-AF65-F5344CB8AC3E}">
        <p14:creationId xmlns:p14="http://schemas.microsoft.com/office/powerpoint/2010/main" val="14743323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400" dirty="0"/>
              <a:t>Als einst ein junger Hase zum ersten Mal in der Sonne spazieren ging, erblickte er den Schatten seiner Ohren neben sich. Diesen hielt er für ein </a:t>
            </a:r>
            <a:r>
              <a:rPr lang="de-DE" sz="2400" dirty="0" err="1"/>
              <a:t>zweihörniges</a:t>
            </a:r>
            <a:r>
              <a:rPr lang="de-DE" sz="2400" dirty="0"/>
              <a:t> wildes Tier und floh Hals über Kopf davon. Er rannte, so schnell er konnte, und sprang einen Haken nach dem anderen. Doch das gehörnte Tier machte es ihm nach und blieb stets an seiner Seite.</a:t>
            </a:r>
          </a:p>
          <a:p>
            <a:pPr marL="0" indent="0">
              <a:buNone/>
            </a:pPr>
            <a:r>
              <a:rPr lang="de-DE" sz="2400" dirty="0"/>
              <a:t>Als er aber in den Schatten des Gebüschs gekommen war, verschwand der Gehörnte. Der Hase konnte endlich verschnaufen und war erleichtert: „Hätte ich nicht so gute Füße“, sagte er, „hätte ich einem solchen Furchtmacher nicht entgehen können!“</a:t>
            </a:r>
          </a:p>
          <a:p>
            <a:pPr marL="0" indent="0" algn="r">
              <a:buNone/>
            </a:pPr>
            <a:r>
              <a:rPr lang="de-DE" sz="1400" dirty="0"/>
              <a:t>nach: </a:t>
            </a:r>
            <a:r>
              <a:rPr lang="de-DE" sz="1400" dirty="0" err="1"/>
              <a:t>Seidmann</a:t>
            </a:r>
            <a:r>
              <a:rPr lang="de-DE" sz="1400" dirty="0"/>
              <a:t>-Freud, Tom: Buch der </a:t>
            </a:r>
            <a:r>
              <a:rPr lang="de-DE" sz="1400" dirty="0" smtClean="0"/>
              <a:t>Hasengeschichten. Berlin </a:t>
            </a:r>
            <a:r>
              <a:rPr lang="de-DE" sz="1400" dirty="0"/>
              <a:t>(</a:t>
            </a:r>
            <a:r>
              <a:rPr lang="de-DE" sz="1400" dirty="0" err="1"/>
              <a:t>Peregrin</a:t>
            </a:r>
            <a:r>
              <a:rPr lang="de-DE" sz="1400" dirty="0"/>
              <a:t>) </a:t>
            </a:r>
            <a:r>
              <a:rPr lang="de-DE" sz="1400" dirty="0" smtClean="0"/>
              <a:t>1924.</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spTree>
    <p:extLst>
      <p:ext uri="{BB962C8B-B14F-4D97-AF65-F5344CB8AC3E}">
        <p14:creationId xmlns:p14="http://schemas.microsoft.com/office/powerpoint/2010/main" val="4280202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19</a:t>
            </a:fld>
            <a:endParaRPr lang="de-DE" altLang="en-US"/>
          </a:p>
        </p:txBody>
      </p:sp>
      <p:sp>
        <p:nvSpPr>
          <p:cNvPr id="7" name="Inhaltsplatzhalter 6"/>
          <p:cNvSpPr>
            <a:spLocks noGrp="1"/>
          </p:cNvSpPr>
          <p:nvPr>
            <p:ph idx="13"/>
          </p:nvPr>
        </p:nvSpPr>
        <p:spPr/>
        <p:txBody>
          <a:bodyPr/>
          <a:lstStyle/>
          <a:p>
            <a:r>
              <a:rPr lang="de-DE" dirty="0"/>
              <a:t>Aufgabenbeispiel „Der Furchtmacher“</a:t>
            </a:r>
          </a:p>
        </p:txBody>
      </p:sp>
      <p:pic>
        <p:nvPicPr>
          <p:cNvPr id="8" name="Inhaltsplatzhalter 3"/>
          <p:cNvPicPr>
            <a:picLocks noGrp="1" noChangeAspect="1"/>
          </p:cNvPicPr>
          <p:nvPr>
            <p:ph idx="1"/>
          </p:nvPr>
        </p:nvPicPr>
        <p:blipFill>
          <a:blip r:embed="rId3"/>
          <a:srcRect l="-15290" r="-15290"/>
          <a:stretch>
            <a:fillRect/>
          </a:stretch>
        </p:blipFill>
        <p:spPr>
          <a:xfrm>
            <a:off x="468313" y="1557338"/>
            <a:ext cx="8229600" cy="4411662"/>
          </a:xfrm>
          <a:prstGeom prst="rect">
            <a:avLst/>
          </a:prstGeom>
        </p:spPr>
      </p:pic>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20</a:t>
            </a:fld>
            <a:endParaRPr lang="de-DE" altLang="en-US"/>
          </a:p>
        </p:txBody>
      </p:sp>
      <p:sp>
        <p:nvSpPr>
          <p:cNvPr id="7" name="Inhaltsplatzhalter 6"/>
          <p:cNvSpPr>
            <a:spLocks noGrp="1"/>
          </p:cNvSpPr>
          <p:nvPr>
            <p:ph idx="13"/>
          </p:nvPr>
        </p:nvSpPr>
        <p:spPr/>
        <p:txBody>
          <a:bodyPr/>
          <a:lstStyle/>
          <a:p>
            <a:r>
              <a:rPr lang="de-DE" dirty="0" smtClean="0"/>
              <a:t>Workshop-Option</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dirty="0"/>
              <a:t>Entwickeln Sie zum vorliegenden Text Aufgaben auf den vier Anforderungsniveaus. Nutzen Sie dabei das </a:t>
            </a:r>
            <a:r>
              <a:rPr lang="de-DE" sz="2800" dirty="0" smtClean="0"/>
              <a:t>Stufenmodell.</a:t>
            </a:r>
          </a:p>
          <a:p>
            <a:pPr marL="0" indent="0">
              <a:buNone/>
            </a:pPr>
            <a:r>
              <a:rPr lang="de-DE" sz="2800" dirty="0" smtClean="0"/>
              <a:t>Erweiterung: Formulieren Sie auch die Lösungshinweise.</a:t>
            </a:r>
            <a:endParaRPr lang="de-DE" sz="2800" dirty="0"/>
          </a:p>
          <a:p>
            <a:pPr marL="0" indent="0">
              <a:buNone/>
            </a:pPr>
            <a:r>
              <a:rPr lang="de-DE" sz="2800" dirty="0" smtClean="0"/>
              <a:t>Textgrundlage: </a:t>
            </a:r>
            <a:br>
              <a:rPr lang="de-DE" sz="2800" dirty="0" smtClean="0"/>
            </a:br>
            <a:r>
              <a:rPr lang="de-DE" sz="2800" dirty="0" smtClean="0">
                <a:solidFill>
                  <a:srgbClr val="FF0000"/>
                </a:solidFill>
              </a:rPr>
              <a:t>„Des Kaisers</a:t>
            </a:r>
            <a:br>
              <a:rPr lang="de-DE" sz="2800" dirty="0" smtClean="0">
                <a:solidFill>
                  <a:srgbClr val="FF0000"/>
                </a:solidFill>
              </a:rPr>
            </a:br>
            <a:r>
              <a:rPr lang="de-DE" sz="2800" dirty="0" smtClean="0">
                <a:solidFill>
                  <a:srgbClr val="FF0000"/>
                </a:solidFill>
              </a:rPr>
              <a:t> neue Kleider“ oder </a:t>
            </a:r>
          </a:p>
          <a:p>
            <a:pPr marL="0" indent="0">
              <a:buNone/>
            </a:pPr>
            <a:r>
              <a:rPr lang="de-DE" sz="2800" dirty="0" smtClean="0">
                <a:solidFill>
                  <a:srgbClr val="FF0000"/>
                </a:solidFill>
              </a:rPr>
              <a:t>„Zwei Freunde und ein Bär“</a:t>
            </a:r>
            <a:endParaRPr lang="de-DE" sz="2800" dirty="0">
              <a:solidFill>
                <a:srgbClr val="FF0000"/>
              </a:solidFill>
            </a:endParaRPr>
          </a:p>
          <a:p>
            <a:pPr marL="0" indent="0">
              <a:buNone/>
            </a:pPr>
            <a:endParaRPr lang="de-DE" dirty="0"/>
          </a:p>
        </p:txBody>
      </p:sp>
      <p:pic>
        <p:nvPicPr>
          <p:cNvPr id="9" name="Bild 8"/>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573016"/>
            <a:ext cx="3368870" cy="2075543"/>
          </a:xfrm>
          <a:prstGeom prst="rect">
            <a:avLst/>
          </a:prstGeom>
          <a:noFill/>
          <a:ln>
            <a:noFill/>
          </a:ln>
        </p:spPr>
      </p:pic>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21</a:t>
            </a:fld>
            <a:endParaRPr lang="de-DE" altLang="en-US"/>
          </a:p>
        </p:txBody>
      </p:sp>
      <p:sp>
        <p:nvSpPr>
          <p:cNvPr id="7" name="Inhaltsplatzhalter 6"/>
          <p:cNvSpPr>
            <a:spLocks noGrp="1"/>
          </p:cNvSpPr>
          <p:nvPr>
            <p:ph idx="13"/>
          </p:nvPr>
        </p:nvSpPr>
        <p:spPr/>
        <p:txBody>
          <a:bodyPr/>
          <a:lstStyle/>
          <a:p>
            <a:r>
              <a:rPr lang="de-DE" dirty="0">
                <a:latin typeface="Arial Narrow" charset="0"/>
              </a:rPr>
              <a:t>Online-Portal </a:t>
            </a:r>
            <a:r>
              <a:rPr lang="de-DE" dirty="0" err="1">
                <a:latin typeface="Arial Narrow" charset="0"/>
              </a:rPr>
              <a:t>Lernstandserhebungen</a:t>
            </a:r>
            <a:endParaRPr lang="de-DE" dirty="0"/>
          </a:p>
        </p:txBody>
      </p:sp>
      <p:pic>
        <p:nvPicPr>
          <p:cNvPr id="9" name="Inhaltsplatzhalter 3"/>
          <p:cNvPicPr>
            <a:picLocks/>
          </p:cNvPicPr>
          <p:nvPr/>
        </p:nvPicPr>
        <p:blipFill>
          <a:blip r:embed="rId3">
            <a:extLst>
              <a:ext uri="{28A0092B-C50C-407E-A947-70E740481C1C}">
                <a14:useLocalDpi xmlns:a14="http://schemas.microsoft.com/office/drawing/2010/main" val="0"/>
              </a:ext>
            </a:extLst>
          </a:blip>
          <a:srcRect l="10083" t="10570" r="5968" b="13976"/>
          <a:stretch>
            <a:fillRect/>
          </a:stretch>
        </p:blipFill>
        <p:spPr bwMode="auto">
          <a:xfrm>
            <a:off x="323850" y="1484313"/>
            <a:ext cx="8496300" cy="4816475"/>
          </a:xfrm>
          <a:prstGeom prst="rect">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22</a:t>
            </a:fld>
            <a:endParaRPr lang="de-DE" altLang="en-US"/>
          </a:p>
        </p:txBody>
      </p:sp>
      <p:sp>
        <p:nvSpPr>
          <p:cNvPr id="7" name="Inhaltsplatzhalter 6"/>
          <p:cNvSpPr>
            <a:spLocks noGrp="1"/>
          </p:cNvSpPr>
          <p:nvPr>
            <p:ph idx="13"/>
          </p:nvPr>
        </p:nvSpPr>
        <p:spPr/>
        <p:txBody>
          <a:bodyPr/>
          <a:lstStyle/>
          <a:p>
            <a:r>
              <a:rPr lang="de-DE" dirty="0" smtClean="0">
                <a:latin typeface="Arial Narrow" charset="0"/>
              </a:rPr>
              <a:t>Ergebnisrückmeldung - Schülerebene</a:t>
            </a:r>
            <a:endParaRPr lang="de-DE" dirty="0"/>
          </a:p>
        </p:txBody>
      </p:sp>
      <p:sp>
        <p:nvSpPr>
          <p:cNvPr id="3" name="Inhaltsplatzhalter 2"/>
          <p:cNvSpPr>
            <a:spLocks noGrp="1"/>
          </p:cNvSpPr>
          <p:nvPr>
            <p:ph idx="1"/>
          </p:nvPr>
        </p:nvSpPr>
        <p:spPr>
          <a:xfrm>
            <a:off x="467544" y="1556792"/>
            <a:ext cx="8229600" cy="1080120"/>
          </a:xfrm>
        </p:spPr>
        <p:txBody>
          <a:bodyPr/>
          <a:lstStyle/>
          <a:p>
            <a:pPr marL="0" indent="0">
              <a:buNone/>
              <a:defRPr/>
            </a:pPr>
            <a:r>
              <a:rPr lang="de-DE" sz="2800" dirty="0">
                <a:latin typeface="Arial" charset="0"/>
              </a:rPr>
              <a:t>für die einzelnen Schülerinnen und Schüler</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l="37056" t="53999" r="5264" b="19000"/>
          <a:stretch>
            <a:fillRect/>
          </a:stretch>
        </p:blipFill>
        <p:spPr bwMode="auto">
          <a:xfrm>
            <a:off x="179512" y="2564905"/>
            <a:ext cx="8748713" cy="2088231"/>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23</a:t>
            </a:fld>
            <a:endParaRPr lang="de-DE" altLang="en-US"/>
          </a:p>
        </p:txBody>
      </p:sp>
      <p:sp>
        <p:nvSpPr>
          <p:cNvPr id="7" name="Inhaltsplatzhalter 6"/>
          <p:cNvSpPr>
            <a:spLocks noGrp="1"/>
          </p:cNvSpPr>
          <p:nvPr>
            <p:ph idx="13"/>
          </p:nvPr>
        </p:nvSpPr>
        <p:spPr/>
        <p:txBody>
          <a:bodyPr/>
          <a:lstStyle/>
          <a:p>
            <a:r>
              <a:rPr lang="de-DE" dirty="0" smtClean="0">
                <a:latin typeface="Arial Narrow" charset="0"/>
              </a:rPr>
              <a:t>Ergebnisrückmeldung - Klassenebene</a:t>
            </a:r>
            <a:endParaRPr lang="de-DE"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l="19409" t="50597" r="23476" b="17657"/>
          <a:stretch>
            <a:fillRect/>
          </a:stretch>
        </p:blipFill>
        <p:spPr bwMode="auto">
          <a:xfrm>
            <a:off x="755650" y="1905000"/>
            <a:ext cx="4464050" cy="19875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l="19414" t="56628" r="23734" b="5328"/>
          <a:stretch>
            <a:fillRect/>
          </a:stretch>
        </p:blipFill>
        <p:spPr bwMode="auto">
          <a:xfrm>
            <a:off x="755576" y="4005064"/>
            <a:ext cx="4464050" cy="239395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5503333" y="2912533"/>
            <a:ext cx="184666" cy="369332"/>
          </a:xfrm>
          <a:prstGeom prst="rect">
            <a:avLst/>
          </a:prstGeom>
          <a:noFill/>
        </p:spPr>
        <p:txBody>
          <a:bodyPr wrap="none" rtlCol="0">
            <a:spAutoFit/>
          </a:bodyPr>
          <a:lstStyle/>
          <a:p>
            <a:endParaRPr lang="de-DE" dirty="0"/>
          </a:p>
        </p:txBody>
      </p:sp>
      <p:grpSp>
        <p:nvGrpSpPr>
          <p:cNvPr id="13" name="Gruppieren 2"/>
          <p:cNvGrpSpPr>
            <a:grpSpLocks/>
          </p:cNvGrpSpPr>
          <p:nvPr/>
        </p:nvGrpSpPr>
        <p:grpSpPr bwMode="auto">
          <a:xfrm>
            <a:off x="5219700" y="1700213"/>
            <a:ext cx="3683000" cy="4545012"/>
            <a:chOff x="5219700" y="1700213"/>
            <a:chExt cx="3683000" cy="4545012"/>
          </a:xfrm>
        </p:grpSpPr>
        <p:cxnSp>
          <p:nvCxnSpPr>
            <p:cNvPr id="14" name="Gerade Verbindung 6"/>
            <p:cNvCxnSpPr>
              <a:cxnSpLocks noChangeShapeType="1"/>
            </p:cNvCxnSpPr>
            <p:nvPr/>
          </p:nvCxnSpPr>
          <p:spPr bwMode="auto">
            <a:xfrm flipV="1">
              <a:off x="5219700" y="1700213"/>
              <a:ext cx="1512888" cy="4392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Gerade Verbindung 11"/>
            <p:cNvCxnSpPr>
              <a:cxnSpLocks noChangeShapeType="1"/>
            </p:cNvCxnSpPr>
            <p:nvPr/>
          </p:nvCxnSpPr>
          <p:spPr bwMode="auto">
            <a:xfrm flipV="1">
              <a:off x="5219700" y="4762500"/>
              <a:ext cx="1512888" cy="148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l="68866" t="21899" r="13898" b="47749"/>
            <a:stretch>
              <a:fillRect/>
            </a:stretch>
          </p:blipFill>
          <p:spPr bwMode="auto">
            <a:xfrm>
              <a:off x="6732588" y="1700213"/>
              <a:ext cx="2170112" cy="3062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8579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a:t>
            </a:r>
            <a:r>
              <a:rPr lang="de-DE" b="1" dirty="0">
                <a:solidFill>
                  <a:schemeClr val="bg2">
                    <a:lumMod val="75000"/>
                  </a:schemeClr>
                </a:solidFill>
              </a:rPr>
              <a:t>Diagnose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24</a:t>
            </a:fld>
            <a:endParaRPr lang="de-DE" altLang="en-US"/>
          </a:p>
        </p:txBody>
      </p:sp>
      <p:sp>
        <p:nvSpPr>
          <p:cNvPr id="7" name="Inhaltsplatzhalter 6"/>
          <p:cNvSpPr>
            <a:spLocks noGrp="1"/>
          </p:cNvSpPr>
          <p:nvPr>
            <p:ph idx="13"/>
          </p:nvPr>
        </p:nvSpPr>
        <p:spPr/>
        <p:txBody>
          <a:bodyPr/>
          <a:lstStyle/>
          <a:p>
            <a:r>
              <a:rPr lang="de-DE" dirty="0"/>
              <a:t>Rückmeldung </a:t>
            </a:r>
            <a:r>
              <a:rPr lang="de-DE" dirty="0" smtClean="0"/>
              <a:t>Erprobungsklasse </a:t>
            </a:r>
            <a:r>
              <a:rPr lang="de-DE" dirty="0"/>
              <a:t>GY</a:t>
            </a:r>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b="1" dirty="0"/>
              <a:t>Lesegeschwindigkeitstest </a:t>
            </a:r>
            <a:endParaRPr lang="de-DE" sz="2800" dirty="0"/>
          </a:p>
          <a:p>
            <a:pPr marL="0" indent="0">
              <a:buNone/>
            </a:pPr>
            <a:r>
              <a:rPr lang="de-DE" sz="2800" dirty="0"/>
              <a:t>eine Schülerin &lt; 30 Sätze</a:t>
            </a:r>
          </a:p>
          <a:p>
            <a:pPr marL="0" indent="0">
              <a:buNone/>
            </a:pPr>
            <a:r>
              <a:rPr lang="de-DE" sz="2800" b="1" dirty="0"/>
              <a:t>Leseverständnistest</a:t>
            </a:r>
          </a:p>
          <a:p>
            <a:pPr marL="0" indent="0">
              <a:buNone/>
            </a:pPr>
            <a:r>
              <a:rPr lang="de-DE" sz="2800" dirty="0"/>
              <a:t>Zuweisung der Lernstandstufe</a:t>
            </a:r>
          </a:p>
          <a:p>
            <a:pPr marL="0" indent="0">
              <a:buNone/>
            </a:pPr>
            <a:r>
              <a:rPr lang="de-DE" sz="2800" dirty="0"/>
              <a:t>Stufe 1: 	</a:t>
            </a:r>
            <a:r>
              <a:rPr lang="de-DE" sz="2800" dirty="0" smtClean="0"/>
              <a:t>1 </a:t>
            </a:r>
            <a:r>
              <a:rPr lang="de-DE" sz="2800" dirty="0"/>
              <a:t>Schüler</a:t>
            </a:r>
          </a:p>
          <a:p>
            <a:pPr marL="0" indent="0">
              <a:buNone/>
            </a:pPr>
            <a:r>
              <a:rPr lang="de-DE" sz="2800" dirty="0"/>
              <a:t>Stufe 2a: 	9 Schülerinnen und Schüler</a:t>
            </a:r>
          </a:p>
          <a:p>
            <a:pPr marL="0" indent="0">
              <a:buNone/>
            </a:pPr>
            <a:r>
              <a:rPr lang="de-DE" sz="2800" dirty="0"/>
              <a:t>Stufe 2b: 	7 Schülerinnen und Schüler</a:t>
            </a:r>
          </a:p>
          <a:p>
            <a:pPr marL="0" indent="0">
              <a:buNone/>
            </a:pPr>
            <a:r>
              <a:rPr lang="de-DE" sz="2800" dirty="0"/>
              <a:t>Stufe 3: 	</a:t>
            </a:r>
            <a:r>
              <a:rPr lang="de-DE" sz="2800" dirty="0" smtClean="0"/>
              <a:t>9 </a:t>
            </a:r>
            <a:r>
              <a:rPr lang="de-DE" sz="2800" dirty="0"/>
              <a:t>Schülerinnen und Schüler</a:t>
            </a:r>
          </a:p>
        </p:txBody>
      </p:sp>
    </p:spTree>
    <p:extLst>
      <p:ext uri="{BB962C8B-B14F-4D97-AF65-F5344CB8AC3E}">
        <p14:creationId xmlns:p14="http://schemas.microsoft.com/office/powerpoint/2010/main" val="902732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25</a:t>
            </a:fld>
            <a:endParaRPr lang="de-DE" altLang="en-US"/>
          </a:p>
        </p:txBody>
      </p:sp>
      <p:sp>
        <p:nvSpPr>
          <p:cNvPr id="7" name="Inhaltsplatzhalter 6"/>
          <p:cNvSpPr>
            <a:spLocks noGrp="1"/>
          </p:cNvSpPr>
          <p:nvPr>
            <p:ph idx="13"/>
          </p:nvPr>
        </p:nvSpPr>
        <p:spPr/>
        <p:txBody>
          <a:bodyPr/>
          <a:lstStyle/>
          <a:p>
            <a:r>
              <a:rPr lang="de-DE" dirty="0" smtClean="0"/>
              <a:t>Ebene II: Förderung </a:t>
            </a:r>
            <a:r>
              <a:rPr lang="de-DE" dirty="0"/>
              <a:t>der Lesekompetenz</a:t>
            </a:r>
          </a:p>
        </p:txBody>
      </p:sp>
      <p:pic>
        <p:nvPicPr>
          <p:cNvPr id="8" name="Inhaltsplatzhalter 3"/>
          <p:cNvPicPr>
            <a:picLocks noGrp="1"/>
          </p:cNvPicPr>
          <p:nvPr>
            <p:ph idx="1"/>
          </p:nvPr>
        </p:nvPicPr>
        <p:blipFill>
          <a:blip r:embed="rId3">
            <a:extLst>
              <a:ext uri="{28A0092B-C50C-407E-A947-70E740481C1C}">
                <a14:useLocalDpi xmlns:a14="http://schemas.microsoft.com/office/drawing/2010/main" val="0"/>
              </a:ext>
            </a:extLst>
          </a:blip>
          <a:srcRect l="-25763" r="-25763"/>
          <a:stretch>
            <a:fillRect/>
          </a:stretch>
        </p:blipFill>
        <p:spPr bwMode="auto">
          <a:xfrm>
            <a:off x="457200" y="1600200"/>
            <a:ext cx="8229600" cy="4525963"/>
          </a:xfrm>
          <a:prstGeom prst="rect">
            <a:avLst/>
          </a:prstGeom>
          <a:noFill/>
          <a:ln>
            <a:noFill/>
          </a:ln>
        </p:spPr>
      </p:pic>
    </p:spTree>
    <p:extLst>
      <p:ext uri="{BB962C8B-B14F-4D97-AF65-F5344CB8AC3E}">
        <p14:creationId xmlns:p14="http://schemas.microsoft.com/office/powerpoint/2010/main" val="2591353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26</a:t>
            </a:fld>
            <a:endParaRPr lang="de-DE" altLang="en-US"/>
          </a:p>
        </p:txBody>
      </p:sp>
      <p:sp>
        <p:nvSpPr>
          <p:cNvPr id="7" name="Inhaltsplatzhalter 6"/>
          <p:cNvSpPr>
            <a:spLocks noGrp="1"/>
          </p:cNvSpPr>
          <p:nvPr>
            <p:ph idx="13"/>
          </p:nvPr>
        </p:nvSpPr>
        <p:spPr/>
        <p:txBody>
          <a:bodyPr/>
          <a:lstStyle/>
          <a:p>
            <a:r>
              <a:rPr lang="de-DE" dirty="0"/>
              <a:t>Verwaltungsvorschrift Aufnahmeverfahren </a:t>
            </a:r>
          </a:p>
        </p:txBody>
      </p:sp>
      <p:sp>
        <p:nvSpPr>
          <p:cNvPr id="3" name="Inhaltsplatzhalter 2"/>
          <p:cNvSpPr>
            <a:spLocks noGrp="1"/>
          </p:cNvSpPr>
          <p:nvPr>
            <p:ph idx="1"/>
          </p:nvPr>
        </p:nvSpPr>
        <p:spPr>
          <a:xfrm>
            <a:off x="467544" y="1556792"/>
            <a:ext cx="8229600" cy="4680520"/>
          </a:xfrm>
        </p:spPr>
        <p:txBody>
          <a:bodyPr/>
          <a:lstStyle/>
          <a:p>
            <a:pPr marL="0" indent="0">
              <a:buNone/>
            </a:pPr>
            <a:r>
              <a:rPr lang="de-DE" sz="2400" b="1" dirty="0"/>
              <a:t>Fördermaßnahmen</a:t>
            </a:r>
            <a:r>
              <a:rPr lang="de-DE" sz="2400" dirty="0"/>
              <a:t> </a:t>
            </a:r>
          </a:p>
          <a:p>
            <a:r>
              <a:rPr lang="de-DE" sz="2400" dirty="0"/>
              <a:t>Die weiterführenden </a:t>
            </a:r>
            <a:r>
              <a:rPr lang="de-DE" sz="2400" b="1" dirty="0"/>
              <a:t>Schulen entwickeln Förderkonzepte</a:t>
            </a:r>
            <a:r>
              <a:rPr lang="de-DE" sz="2400" dirty="0"/>
              <a:t>, die den in der Orientierungsstufe angebotenen Fördermaßnahmen zu Grunde liegen. Der </a:t>
            </a:r>
            <a:r>
              <a:rPr lang="de-DE" sz="2400" b="1" dirty="0"/>
              <a:t>Förderunterricht wird </a:t>
            </a:r>
            <a:r>
              <a:rPr lang="de-DE" sz="2400" dirty="0"/>
              <a:t>in den Fächern Deutsch, Mathematik und Fremdsprache </a:t>
            </a:r>
            <a:r>
              <a:rPr lang="de-DE" sz="2400" b="1" dirty="0"/>
              <a:t>erteilt</a:t>
            </a:r>
            <a:r>
              <a:rPr lang="de-DE" sz="2400" dirty="0"/>
              <a:t>. </a:t>
            </a:r>
          </a:p>
          <a:p>
            <a:r>
              <a:rPr lang="de-DE" sz="2400" dirty="0"/>
              <a:t>Beim Förderunterricht können Schülerinnen und Schüler aus Parallelklassen zusammengenommen werden. Die Gruppengröße sollte mindestens 8, höchstens 16 Schüler betragen. </a:t>
            </a:r>
            <a:endParaRPr lang="de-DE" sz="2400" dirty="0" smtClean="0"/>
          </a:p>
          <a:p>
            <a:pPr marL="0" indent="0" algn="r">
              <a:buNone/>
            </a:pPr>
            <a:r>
              <a:rPr lang="de-DE" sz="2000" dirty="0" smtClean="0"/>
              <a:t>Verwaltungsvorschrift </a:t>
            </a:r>
            <a:r>
              <a:rPr lang="de-DE" sz="2000" dirty="0"/>
              <a:t>vom 11. April 2012</a:t>
            </a:r>
            <a:br>
              <a:rPr lang="de-DE" sz="2000" dirty="0"/>
            </a:br>
            <a:r>
              <a:rPr lang="de-DE" sz="2000" dirty="0"/>
              <a:t>Az.: 33/31-6810.1/572</a:t>
            </a:r>
          </a:p>
          <a:p>
            <a:endParaRPr lang="de-DE" sz="2400" dirty="0"/>
          </a:p>
        </p:txBody>
      </p:sp>
    </p:spTree>
    <p:extLst>
      <p:ext uri="{BB962C8B-B14F-4D97-AF65-F5344CB8AC3E}">
        <p14:creationId xmlns:p14="http://schemas.microsoft.com/office/powerpoint/2010/main" val="2591353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27</a:t>
            </a:fld>
            <a:endParaRPr lang="de-DE" altLang="en-US"/>
          </a:p>
        </p:txBody>
      </p:sp>
      <p:sp>
        <p:nvSpPr>
          <p:cNvPr id="7" name="Inhaltsplatzhalter 6"/>
          <p:cNvSpPr>
            <a:spLocks noGrp="1"/>
          </p:cNvSpPr>
          <p:nvPr>
            <p:ph idx="13"/>
          </p:nvPr>
        </p:nvSpPr>
        <p:spPr/>
        <p:txBody>
          <a:bodyPr/>
          <a:lstStyle/>
          <a:p>
            <a:r>
              <a:rPr lang="de-DE" dirty="0"/>
              <a:t>Maßnahmen zur Förderung der Lesefähigkeit </a:t>
            </a:r>
          </a:p>
        </p:txBody>
      </p:sp>
      <p:sp>
        <p:nvSpPr>
          <p:cNvPr id="3" name="Inhaltsplatzhalter 2"/>
          <p:cNvSpPr>
            <a:spLocks noGrp="1"/>
          </p:cNvSpPr>
          <p:nvPr>
            <p:ph idx="1"/>
          </p:nvPr>
        </p:nvSpPr>
        <p:spPr>
          <a:xfrm>
            <a:off x="467544" y="1556792"/>
            <a:ext cx="8229600" cy="4608512"/>
          </a:xfrm>
        </p:spPr>
        <p:txBody>
          <a:bodyPr/>
          <a:lstStyle/>
          <a:p>
            <a:pPr marL="0" indent="0">
              <a:buNone/>
            </a:pPr>
            <a:r>
              <a:rPr lang="de-DE" sz="2400" dirty="0" smtClean="0"/>
              <a:t>„Die </a:t>
            </a:r>
            <a:r>
              <a:rPr lang="de-DE" sz="2400" dirty="0"/>
              <a:t>Förderung geschieht wesentlich durch Üben: Das flüssige Erlesen von Texten wird beispielsweise in einem Tutorenverhältnis praktiziert, so dass Fehler zeitnah korrigiert werden können ...“</a:t>
            </a:r>
          </a:p>
          <a:p>
            <a:pPr marL="0" indent="0" algn="r">
              <a:buNone/>
            </a:pPr>
            <a:r>
              <a:rPr lang="de-DE" sz="2000" dirty="0" smtClean="0"/>
              <a:t>Rosebrock</a:t>
            </a:r>
            <a:r>
              <a:rPr lang="de-DE" sz="2000" dirty="0"/>
              <a:t>/</a:t>
            </a:r>
            <a:r>
              <a:rPr lang="de-DE" sz="2000" dirty="0" err="1"/>
              <a:t>Wirthwein</a:t>
            </a:r>
            <a:r>
              <a:rPr lang="de-DE" sz="2000" dirty="0"/>
              <a:t>, </a:t>
            </a:r>
            <a:r>
              <a:rPr lang="de-DE" sz="2000" dirty="0" smtClean="0"/>
              <a:t>in: </a:t>
            </a:r>
            <a:r>
              <a:rPr lang="de-DE" sz="2000" dirty="0"/>
              <a:t>Behrens (2014), S. </a:t>
            </a:r>
            <a:r>
              <a:rPr lang="de-DE" sz="2000" dirty="0" smtClean="0"/>
              <a:t>124</a:t>
            </a:r>
          </a:p>
          <a:p>
            <a:pPr marL="0" indent="0">
              <a:buNone/>
            </a:pPr>
            <a:endParaRPr lang="de-DE" sz="2400" dirty="0" smtClean="0"/>
          </a:p>
          <a:p>
            <a:pPr marL="0" indent="0">
              <a:buNone/>
            </a:pPr>
            <a:r>
              <a:rPr lang="de-DE" sz="2400" dirty="0" smtClean="0"/>
              <a:t>Förderung </a:t>
            </a:r>
            <a:r>
              <a:rPr lang="de-DE" sz="2400" dirty="0"/>
              <a:t>der </a:t>
            </a:r>
            <a:r>
              <a:rPr lang="de-DE" sz="2400" dirty="0" smtClean="0"/>
              <a:t>Lesefähigkeit</a:t>
            </a:r>
          </a:p>
          <a:p>
            <a:r>
              <a:rPr lang="de-DE" sz="2400" dirty="0" smtClean="0"/>
              <a:t>(Laut-) Lesetandem</a:t>
            </a:r>
            <a:endParaRPr lang="de-DE" sz="2400" dirty="0"/>
          </a:p>
          <a:p>
            <a:r>
              <a:rPr lang="de-DE" sz="2400" dirty="0"/>
              <a:t>Chorlesen</a:t>
            </a:r>
          </a:p>
          <a:p>
            <a:r>
              <a:rPr lang="de-DE" sz="2400" dirty="0"/>
              <a:t>Lese-Sprinter </a:t>
            </a:r>
            <a:endParaRPr lang="de-DE" sz="2400" dirty="0" smtClean="0"/>
          </a:p>
          <a:p>
            <a:r>
              <a:rPr lang="de-DE" sz="2400" dirty="0" smtClean="0"/>
              <a:t>...</a:t>
            </a:r>
            <a:endParaRPr lang="de-DE" sz="2400" dirty="0"/>
          </a:p>
        </p:txBody>
      </p:sp>
      <p:pic>
        <p:nvPicPr>
          <p:cNvPr id="9" name="Bild 8"/>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05064"/>
            <a:ext cx="2609896" cy="2482896"/>
          </a:xfrm>
          <a:prstGeom prst="rect">
            <a:avLst/>
          </a:prstGeom>
          <a:noFill/>
          <a:ln>
            <a:noFill/>
          </a:ln>
        </p:spPr>
      </p:pic>
    </p:spTree>
    <p:extLst>
      <p:ext uri="{BB962C8B-B14F-4D97-AF65-F5344CB8AC3E}">
        <p14:creationId xmlns:p14="http://schemas.microsoft.com/office/powerpoint/2010/main" val="902732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28</a:t>
            </a:fld>
            <a:endParaRPr lang="de-DE" altLang="en-US"/>
          </a:p>
        </p:txBody>
      </p:sp>
      <p:sp>
        <p:nvSpPr>
          <p:cNvPr id="7" name="Inhaltsplatzhalter 6"/>
          <p:cNvSpPr>
            <a:spLocks noGrp="1"/>
          </p:cNvSpPr>
          <p:nvPr>
            <p:ph idx="13"/>
          </p:nvPr>
        </p:nvSpPr>
        <p:spPr/>
        <p:txBody>
          <a:bodyPr/>
          <a:lstStyle/>
          <a:p>
            <a:pPr marL="0" lvl="1" algn="ctr">
              <a:buClr>
                <a:schemeClr val="tx2"/>
              </a:buClr>
            </a:pPr>
            <a:r>
              <a:rPr lang="de-DE" sz="2400" b="1" dirty="0" smtClean="0">
                <a:cs typeface="Arial" charset="0"/>
                <a:sym typeface="Arial" charset="0"/>
              </a:rPr>
              <a:t>Maßnahmen zur Förderung des Leseverständnisses</a:t>
            </a:r>
            <a:endParaRPr lang="de-DE" sz="2400" b="1" dirty="0">
              <a:cs typeface="Arial" charset="0"/>
              <a:sym typeface="Arial" charset="0"/>
            </a:endParaRPr>
          </a:p>
          <a:p>
            <a:endParaRPr lang="de-DE" dirty="0"/>
          </a:p>
        </p:txBody>
      </p:sp>
      <p:sp>
        <p:nvSpPr>
          <p:cNvPr id="3" name="Inhaltsplatzhalter 2"/>
          <p:cNvSpPr>
            <a:spLocks noGrp="1"/>
          </p:cNvSpPr>
          <p:nvPr>
            <p:ph idx="1"/>
          </p:nvPr>
        </p:nvSpPr>
        <p:spPr>
          <a:xfrm>
            <a:off x="467544" y="1556792"/>
            <a:ext cx="8229600" cy="4411662"/>
          </a:xfrm>
        </p:spPr>
        <p:txBody>
          <a:bodyPr/>
          <a:lstStyle/>
          <a:p>
            <a:pPr marL="3175" lvl="1" indent="0">
              <a:buClr>
                <a:srgbClr val="0000FF"/>
              </a:buClr>
              <a:buNone/>
              <a:defRPr/>
            </a:pPr>
            <a:r>
              <a:rPr lang="de-DE" sz="2800" dirty="0">
                <a:cs typeface="Arial" charset="0"/>
                <a:sym typeface="Arial" charset="0"/>
              </a:rPr>
              <a:t>Materialien werden passgenau auf den vier Stufen angeboten:</a:t>
            </a:r>
          </a:p>
          <a:p>
            <a:pPr lvl="1">
              <a:buClr>
                <a:srgbClr val="0000FF"/>
              </a:buClr>
              <a:buFont typeface="Wingdings" charset="0"/>
              <a:buChar char="§"/>
              <a:defRPr/>
            </a:pPr>
            <a:r>
              <a:rPr lang="de-DE" sz="2800" dirty="0" smtClean="0">
                <a:cs typeface="Arial" charset="0"/>
                <a:sym typeface="Arial" charset="0"/>
              </a:rPr>
              <a:t>Originaltext </a:t>
            </a:r>
            <a:r>
              <a:rPr lang="de-DE" sz="2800" dirty="0">
                <a:cs typeface="Arial" charset="0"/>
                <a:sym typeface="Arial" charset="0"/>
              </a:rPr>
              <a:t>Stufe 3, „didaktisch </a:t>
            </a:r>
            <a:r>
              <a:rPr lang="de-DE" sz="2800" dirty="0" smtClean="0">
                <a:cs typeface="Arial" charset="0"/>
                <a:sym typeface="Arial" charset="0"/>
              </a:rPr>
              <a:t>modellierter</a:t>
            </a:r>
            <a:r>
              <a:rPr lang="ja-JP" altLang="de-DE" sz="2800" dirty="0" smtClean="0">
                <a:cs typeface="Arial" charset="0"/>
                <a:sym typeface="Arial" charset="0"/>
              </a:rPr>
              <a:t>“</a:t>
            </a:r>
            <a:r>
              <a:rPr lang="de-DE" altLang="ja-JP" sz="2800" dirty="0" smtClean="0">
                <a:cs typeface="Arial" charset="0"/>
                <a:sym typeface="Arial" charset="0"/>
              </a:rPr>
              <a:t> Text</a:t>
            </a:r>
            <a:r>
              <a:rPr lang="de-DE" sz="2800" dirty="0" smtClean="0">
                <a:cs typeface="Arial" charset="0"/>
                <a:sym typeface="Arial" charset="0"/>
              </a:rPr>
              <a:t> </a:t>
            </a:r>
            <a:r>
              <a:rPr lang="de-DE" sz="2800" dirty="0">
                <a:cs typeface="Arial" charset="0"/>
                <a:sym typeface="Arial" charset="0"/>
              </a:rPr>
              <a:t>für Stufen 1 bis 2b</a:t>
            </a:r>
          </a:p>
          <a:p>
            <a:pPr lvl="1">
              <a:buClr>
                <a:srgbClr val="0000FF"/>
              </a:buClr>
              <a:buFont typeface="Wingdings" charset="0"/>
              <a:buChar char="§"/>
              <a:defRPr/>
            </a:pPr>
            <a:r>
              <a:rPr lang="de-DE" sz="2800" dirty="0">
                <a:cs typeface="Arial" charset="0"/>
                <a:sym typeface="Arial" charset="0"/>
              </a:rPr>
              <a:t>Aufgaben auf </a:t>
            </a:r>
            <a:r>
              <a:rPr lang="de-DE" sz="2800" dirty="0" smtClean="0">
                <a:cs typeface="Arial" charset="0"/>
                <a:sym typeface="Arial" charset="0"/>
              </a:rPr>
              <a:t>aktuell erreichter </a:t>
            </a:r>
            <a:r>
              <a:rPr lang="de-DE" sz="2800" dirty="0">
                <a:cs typeface="Arial" charset="0"/>
                <a:sym typeface="Arial" charset="0"/>
              </a:rPr>
              <a:t>und nächsthöherer Stufe</a:t>
            </a:r>
          </a:p>
          <a:p>
            <a:pPr lvl="1">
              <a:buClr>
                <a:srgbClr val="0000FF"/>
              </a:buClr>
              <a:buFont typeface="Wingdings" charset="0"/>
              <a:buChar char="§"/>
              <a:defRPr/>
            </a:pPr>
            <a:r>
              <a:rPr lang="de-DE" sz="2800" dirty="0">
                <a:cs typeface="Arial" charset="0"/>
                <a:sym typeface="Arial" charset="0"/>
              </a:rPr>
              <a:t>Einüben von Lesestrategien</a:t>
            </a:r>
          </a:p>
          <a:p>
            <a:pPr lvl="1">
              <a:buClr>
                <a:srgbClr val="0000FF"/>
              </a:buClr>
              <a:buFont typeface="Wingdings" charset="0"/>
              <a:buChar char="§"/>
              <a:defRPr/>
            </a:pPr>
            <a:r>
              <a:rPr lang="de-DE" sz="2800" dirty="0" smtClean="0">
                <a:cs typeface="Arial" charset="0"/>
                <a:sym typeface="Arial" charset="0"/>
              </a:rPr>
              <a:t>Zeitbedarf pro Einheit: etwa zwei Unterrichtsstunden</a:t>
            </a:r>
          </a:p>
          <a:p>
            <a:pPr marL="0" indent="0">
              <a:buNone/>
            </a:pPr>
            <a:endParaRPr lang="de-DE" sz="2800" dirty="0"/>
          </a:p>
        </p:txBody>
      </p:sp>
    </p:spTree>
    <p:extLst>
      <p:ext uri="{BB962C8B-B14F-4D97-AF65-F5344CB8AC3E}">
        <p14:creationId xmlns:p14="http://schemas.microsoft.com/office/powerpoint/2010/main" val="1842109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800" dirty="0" smtClean="0"/>
              <a:t>Aufgabenstellung:</a:t>
            </a:r>
          </a:p>
          <a:p>
            <a:pPr marL="0" indent="0">
              <a:buNone/>
            </a:pPr>
            <a:r>
              <a:rPr lang="de-DE" sz="2800" dirty="0" smtClean="0"/>
              <a:t>1.5 </a:t>
            </a:r>
            <a:r>
              <a:rPr lang="de-DE" sz="2800" dirty="0"/>
              <a:t>Der Hase glaubt, dass sein Verfolger ein „</a:t>
            </a:r>
            <a:r>
              <a:rPr lang="de-DE" sz="2800" dirty="0" err="1"/>
              <a:t>zweihörniges</a:t>
            </a:r>
            <a:r>
              <a:rPr lang="de-DE" sz="2800" dirty="0"/>
              <a:t>, wildes Tier“ ist. </a:t>
            </a:r>
          </a:p>
          <a:p>
            <a:pPr marL="0" indent="0">
              <a:buNone/>
            </a:pPr>
            <a:r>
              <a:rPr lang="de-DE" sz="2800" dirty="0"/>
              <a:t>Hat er Recht? </a:t>
            </a:r>
            <a:r>
              <a:rPr lang="de-DE" sz="2800" dirty="0" smtClean="0"/>
              <a:t>Begründe</a:t>
            </a:r>
            <a:r>
              <a:rPr lang="de-DE" sz="2800" dirty="0"/>
              <a:t>. </a:t>
            </a:r>
            <a:endParaRPr lang="de-DE" sz="2800" dirty="0" smtClean="0"/>
          </a:p>
          <a:p>
            <a:pPr marL="0" indent="0">
              <a:buNone/>
            </a:pPr>
            <a:endParaRPr lang="de-DE" sz="2800" dirty="0"/>
          </a:p>
          <a:p>
            <a:pPr marL="0" indent="0">
              <a:buNone/>
            </a:pPr>
            <a:r>
              <a:rPr lang="de-DE" sz="2800" dirty="0"/>
              <a:t>Antworten einer 5. Klasse </a:t>
            </a:r>
            <a:br>
              <a:rPr lang="de-DE" sz="2800" dirty="0"/>
            </a:br>
            <a:r>
              <a:rPr lang="de-DE" sz="2800" dirty="0"/>
              <a:t>mit 22 Schülern</a:t>
            </a:r>
          </a:p>
          <a:p>
            <a:pPr marL="0" indent="0" algn="r">
              <a:buNone/>
            </a:pP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pic>
        <p:nvPicPr>
          <p:cNvPr id="8" name="Bild 7"/>
          <p:cNvPicPr>
            <a:picLocks noChangeAspect="1"/>
          </p:cNvPicPr>
          <p:nvPr/>
        </p:nvPicPr>
        <p:blipFill>
          <a:blip r:embed="rId3"/>
          <a:stretch>
            <a:fillRect/>
          </a:stretch>
        </p:blipFill>
        <p:spPr>
          <a:xfrm>
            <a:off x="5838512" y="2881592"/>
            <a:ext cx="2848288" cy="1993802"/>
          </a:xfrm>
          <a:prstGeom prst="rect">
            <a:avLst/>
          </a:prstGeom>
        </p:spPr>
      </p:pic>
    </p:spTree>
    <p:extLst>
      <p:ext uri="{BB962C8B-B14F-4D97-AF65-F5344CB8AC3E}">
        <p14:creationId xmlns:p14="http://schemas.microsoft.com/office/powerpoint/2010/main" val="604281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29</a:t>
            </a:fld>
            <a:endParaRPr lang="de-DE" altLang="en-US"/>
          </a:p>
        </p:txBody>
      </p:sp>
      <p:sp>
        <p:nvSpPr>
          <p:cNvPr id="7" name="Inhaltsplatzhalter 6"/>
          <p:cNvSpPr>
            <a:spLocks noGrp="1"/>
          </p:cNvSpPr>
          <p:nvPr>
            <p:ph idx="13"/>
          </p:nvPr>
        </p:nvSpPr>
        <p:spPr/>
        <p:txBody>
          <a:bodyPr/>
          <a:lstStyle/>
          <a:p>
            <a:r>
              <a:rPr lang="de-DE" dirty="0"/>
              <a:t>Durchführung der Förderung</a:t>
            </a:r>
          </a:p>
        </p:txBody>
      </p:sp>
      <p:sp>
        <p:nvSpPr>
          <p:cNvPr id="3" name="Inhaltsplatzhalter 2"/>
          <p:cNvSpPr>
            <a:spLocks noGrp="1"/>
          </p:cNvSpPr>
          <p:nvPr>
            <p:ph idx="1"/>
          </p:nvPr>
        </p:nvSpPr>
        <p:spPr>
          <a:xfrm>
            <a:off x="467544" y="1556792"/>
            <a:ext cx="8229600" cy="4411662"/>
          </a:xfrm>
        </p:spPr>
        <p:txBody>
          <a:bodyPr/>
          <a:lstStyle/>
          <a:p>
            <a:r>
              <a:rPr lang="de-DE" sz="2400" dirty="0" smtClean="0"/>
              <a:t>Vorwissen-Aktivierung im </a:t>
            </a:r>
            <a:r>
              <a:rPr lang="de-DE" sz="2400" b="1" dirty="0" smtClean="0"/>
              <a:t>Plenum</a:t>
            </a:r>
          </a:p>
          <a:p>
            <a:r>
              <a:rPr lang="de-DE" sz="2400" dirty="0" smtClean="0"/>
              <a:t>Bearbeitung der Aufgaben in </a:t>
            </a:r>
            <a:r>
              <a:rPr lang="de-DE" sz="2400" b="1" dirty="0" smtClean="0"/>
              <a:t>Einzelarbeit</a:t>
            </a:r>
            <a:r>
              <a:rPr lang="de-DE" sz="2400" dirty="0" smtClean="0"/>
              <a:t> (Extra-Aufgaben für Leistungsstarke)</a:t>
            </a:r>
          </a:p>
          <a:p>
            <a:r>
              <a:rPr lang="de-DE" sz="2400" dirty="0" smtClean="0"/>
              <a:t>Austausch in der homogenen Leistungs</a:t>
            </a:r>
            <a:r>
              <a:rPr lang="de-DE" sz="2400" b="1" dirty="0" smtClean="0"/>
              <a:t>gruppe</a:t>
            </a:r>
            <a:r>
              <a:rPr lang="de-DE" sz="2400" dirty="0" smtClean="0"/>
              <a:t> über Ergebnisse und Erstellung einer Musterlösung</a:t>
            </a:r>
          </a:p>
          <a:p>
            <a:r>
              <a:rPr lang="de-DE" sz="2400" dirty="0" smtClean="0"/>
              <a:t>Bearbeitung der Präsentationsaufgabe in der homogenen Leistungs</a:t>
            </a:r>
            <a:r>
              <a:rPr lang="de-DE" sz="2400" b="1" dirty="0" smtClean="0"/>
              <a:t>gruppe</a:t>
            </a:r>
          </a:p>
          <a:p>
            <a:r>
              <a:rPr lang="de-DE" sz="2400" dirty="0" smtClean="0"/>
              <a:t>Präsentation im </a:t>
            </a:r>
            <a:r>
              <a:rPr lang="de-DE" sz="2400" b="1" dirty="0" smtClean="0"/>
              <a:t>Plenum</a:t>
            </a:r>
          </a:p>
          <a:p>
            <a:endParaRPr lang="de-DE" sz="2400" b="1" dirty="0"/>
          </a:p>
          <a:p>
            <a:pPr marL="0" indent="0" algn="ctr">
              <a:buNone/>
            </a:pPr>
            <a:r>
              <a:rPr lang="de-DE" sz="2400" b="1" dirty="0" smtClean="0"/>
              <a:t>THINK – PAIR - SHARE</a:t>
            </a:r>
            <a:endParaRPr lang="de-DE" sz="2400" b="1" dirty="0"/>
          </a:p>
        </p:txBody>
      </p:sp>
    </p:spTree>
    <p:extLst>
      <p:ext uri="{BB962C8B-B14F-4D97-AF65-F5344CB8AC3E}">
        <p14:creationId xmlns:p14="http://schemas.microsoft.com/office/powerpoint/2010/main" val="1842109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30</a:t>
            </a:fld>
            <a:endParaRPr lang="de-DE" altLang="en-US"/>
          </a:p>
        </p:txBody>
      </p:sp>
      <p:sp>
        <p:nvSpPr>
          <p:cNvPr id="7" name="Inhaltsplatzhalter 6"/>
          <p:cNvSpPr>
            <a:spLocks noGrp="1"/>
          </p:cNvSpPr>
          <p:nvPr>
            <p:ph idx="13"/>
          </p:nvPr>
        </p:nvSpPr>
        <p:spPr/>
        <p:txBody>
          <a:bodyPr/>
          <a:lstStyle/>
          <a:p>
            <a:r>
              <a:rPr lang="de-DE" dirty="0"/>
              <a:t>Förderung in der Erprobungsklasse</a:t>
            </a:r>
          </a:p>
        </p:txBody>
      </p:sp>
      <p:sp>
        <p:nvSpPr>
          <p:cNvPr id="8" name="Rechteck 7"/>
          <p:cNvSpPr/>
          <p:nvPr/>
        </p:nvSpPr>
        <p:spPr>
          <a:xfrm>
            <a:off x="6096000" y="1560286"/>
            <a:ext cx="1632857" cy="163285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smtClean="0"/>
              <a:t>Stufe 2b</a:t>
            </a:r>
            <a:endParaRPr lang="de-DE" sz="2400" dirty="0"/>
          </a:p>
        </p:txBody>
      </p:sp>
      <p:sp>
        <p:nvSpPr>
          <p:cNvPr id="9" name="Textfeld 8"/>
          <p:cNvSpPr txBox="1"/>
          <p:nvPr/>
        </p:nvSpPr>
        <p:spPr>
          <a:xfrm>
            <a:off x="2348518" y="2052616"/>
            <a:ext cx="184666" cy="369332"/>
          </a:xfrm>
          <a:prstGeom prst="rect">
            <a:avLst/>
          </a:prstGeom>
          <a:noFill/>
        </p:spPr>
        <p:txBody>
          <a:bodyPr wrap="none" rtlCol="0">
            <a:spAutoFit/>
          </a:bodyPr>
          <a:lstStyle/>
          <a:p>
            <a:endParaRPr lang="de-DE" dirty="0"/>
          </a:p>
        </p:txBody>
      </p:sp>
      <p:sp>
        <p:nvSpPr>
          <p:cNvPr id="10" name="Rechteck 9"/>
          <p:cNvSpPr/>
          <p:nvPr/>
        </p:nvSpPr>
        <p:spPr>
          <a:xfrm>
            <a:off x="3193143" y="1941286"/>
            <a:ext cx="1759857" cy="1705428"/>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smtClean="0"/>
              <a:t>Stufe 1 </a:t>
            </a:r>
          </a:p>
          <a:p>
            <a:pPr algn="ctr"/>
            <a:r>
              <a:rPr lang="de-DE" sz="2400" dirty="0" smtClean="0"/>
              <a:t>und 2a</a:t>
            </a:r>
            <a:endParaRPr lang="de-DE" sz="2400" dirty="0"/>
          </a:p>
        </p:txBody>
      </p:sp>
      <p:sp>
        <p:nvSpPr>
          <p:cNvPr id="11" name="Textfeld 10"/>
          <p:cNvSpPr txBox="1"/>
          <p:nvPr/>
        </p:nvSpPr>
        <p:spPr>
          <a:xfrm>
            <a:off x="400118" y="2678838"/>
            <a:ext cx="184666" cy="369332"/>
          </a:xfrm>
          <a:prstGeom prst="rect">
            <a:avLst/>
          </a:prstGeom>
          <a:noFill/>
        </p:spPr>
        <p:txBody>
          <a:bodyPr wrap="none" rtlCol="0">
            <a:spAutoFit/>
          </a:bodyPr>
          <a:lstStyle/>
          <a:p>
            <a:endParaRPr lang="de-DE" dirty="0"/>
          </a:p>
        </p:txBody>
      </p:sp>
      <p:sp>
        <p:nvSpPr>
          <p:cNvPr id="12" name="Rechteck 11"/>
          <p:cNvSpPr/>
          <p:nvPr/>
        </p:nvSpPr>
        <p:spPr>
          <a:xfrm>
            <a:off x="725714" y="1560286"/>
            <a:ext cx="1850572" cy="163285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smtClean="0"/>
              <a:t>Stufe 3</a:t>
            </a:r>
            <a:endParaRPr lang="de-DE" sz="2400" dirty="0"/>
          </a:p>
        </p:txBody>
      </p:sp>
      <p:sp>
        <p:nvSpPr>
          <p:cNvPr id="13" name="Textfeld 12"/>
          <p:cNvSpPr txBox="1"/>
          <p:nvPr/>
        </p:nvSpPr>
        <p:spPr>
          <a:xfrm>
            <a:off x="5462480" y="4905405"/>
            <a:ext cx="184666" cy="369332"/>
          </a:xfrm>
          <a:prstGeom prst="rect">
            <a:avLst/>
          </a:prstGeom>
          <a:noFill/>
        </p:spPr>
        <p:txBody>
          <a:bodyPr wrap="none" rtlCol="0">
            <a:spAutoFit/>
          </a:bodyPr>
          <a:lstStyle/>
          <a:p>
            <a:endParaRPr lang="de-DE" dirty="0"/>
          </a:p>
        </p:txBody>
      </p:sp>
      <p:pic>
        <p:nvPicPr>
          <p:cNvPr id="14" name="Bild 13"/>
          <p:cNvPicPr>
            <a:picLocks noChangeAspect="1"/>
          </p:cNvPicPr>
          <p:nvPr/>
        </p:nvPicPr>
        <p:blipFill>
          <a:blip r:embed="rId3"/>
          <a:stretch>
            <a:fillRect/>
          </a:stretch>
        </p:blipFill>
        <p:spPr>
          <a:xfrm>
            <a:off x="5787570" y="3569360"/>
            <a:ext cx="2899229" cy="2644567"/>
          </a:xfrm>
          <a:prstGeom prst="rect">
            <a:avLst/>
          </a:prstGeom>
        </p:spPr>
      </p:pic>
      <p:sp>
        <p:nvSpPr>
          <p:cNvPr id="15" name="Textfeld 14"/>
          <p:cNvSpPr txBox="1"/>
          <p:nvPr/>
        </p:nvSpPr>
        <p:spPr>
          <a:xfrm>
            <a:off x="4992776" y="4957590"/>
            <a:ext cx="184666" cy="369332"/>
          </a:xfrm>
          <a:prstGeom prst="rect">
            <a:avLst/>
          </a:prstGeom>
          <a:noFill/>
        </p:spPr>
        <p:txBody>
          <a:bodyPr wrap="none" rtlCol="0">
            <a:spAutoFit/>
          </a:bodyPr>
          <a:lstStyle/>
          <a:p>
            <a:endParaRPr lang="de-DE" dirty="0"/>
          </a:p>
        </p:txBody>
      </p:sp>
      <p:sp>
        <p:nvSpPr>
          <p:cNvPr id="16" name="Rechteck 15"/>
          <p:cNvSpPr/>
          <p:nvPr/>
        </p:nvSpPr>
        <p:spPr>
          <a:xfrm>
            <a:off x="4190998" y="3937000"/>
            <a:ext cx="1705429" cy="163285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smtClean="0"/>
              <a:t>Stufe 2a</a:t>
            </a:r>
            <a:endParaRPr lang="de-DE" sz="2400" dirty="0"/>
          </a:p>
        </p:txBody>
      </p:sp>
      <p:sp>
        <p:nvSpPr>
          <p:cNvPr id="17" name="Rechteck 16"/>
          <p:cNvSpPr/>
          <p:nvPr/>
        </p:nvSpPr>
        <p:spPr>
          <a:xfrm>
            <a:off x="2195736" y="4293096"/>
            <a:ext cx="1705429" cy="163285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smtClean="0"/>
              <a:t>Stufe </a:t>
            </a:r>
            <a:r>
              <a:rPr lang="de-DE" sz="2400" dirty="0"/>
              <a:t>3</a:t>
            </a:r>
          </a:p>
        </p:txBody>
      </p:sp>
      <p:sp>
        <p:nvSpPr>
          <p:cNvPr id="19" name="Rechteck 18"/>
          <p:cNvSpPr/>
          <p:nvPr/>
        </p:nvSpPr>
        <p:spPr>
          <a:xfrm>
            <a:off x="251520" y="3933056"/>
            <a:ext cx="1796143" cy="172357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smtClean="0"/>
              <a:t>Stufe 2b</a:t>
            </a:r>
            <a:endParaRPr lang="de-DE" sz="2400" dirty="0"/>
          </a:p>
        </p:txBody>
      </p:sp>
    </p:spTree>
    <p:extLst>
      <p:ext uri="{BB962C8B-B14F-4D97-AF65-F5344CB8AC3E}">
        <p14:creationId xmlns:p14="http://schemas.microsoft.com/office/powerpoint/2010/main" val="1842109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31</a:t>
            </a:fld>
            <a:endParaRPr lang="de-DE" altLang="en-US"/>
          </a:p>
        </p:txBody>
      </p:sp>
      <p:sp>
        <p:nvSpPr>
          <p:cNvPr id="7" name="Inhaltsplatzhalter 6"/>
          <p:cNvSpPr>
            <a:spLocks noGrp="1"/>
          </p:cNvSpPr>
          <p:nvPr>
            <p:ph idx="13"/>
          </p:nvPr>
        </p:nvSpPr>
        <p:spPr/>
        <p:txBody>
          <a:bodyPr/>
          <a:lstStyle/>
          <a:p>
            <a:r>
              <a:rPr lang="de-DE" dirty="0" smtClean="0"/>
              <a:t>Workshop-Option</a:t>
            </a:r>
            <a:endParaRPr lang="de-DE" dirty="0"/>
          </a:p>
        </p:txBody>
      </p:sp>
      <p:pic>
        <p:nvPicPr>
          <p:cNvPr id="11" name="Bild 10"/>
          <p:cNvPicPr/>
          <p:nvPr/>
        </p:nvPicPr>
        <p:blipFill>
          <a:blip r:embed="rId3">
            <a:extLst>
              <a:ext uri="{28A0092B-C50C-407E-A947-70E740481C1C}">
                <a14:useLocalDpi xmlns:a14="http://schemas.microsoft.com/office/drawing/2010/main" val="0"/>
              </a:ext>
            </a:extLst>
          </a:blip>
          <a:srcRect/>
          <a:stretch>
            <a:fillRect/>
          </a:stretch>
        </p:blipFill>
        <p:spPr bwMode="auto">
          <a:xfrm>
            <a:off x="5063067" y="3911599"/>
            <a:ext cx="3368870" cy="2075543"/>
          </a:xfrm>
          <a:prstGeom prst="rect">
            <a:avLst/>
          </a:prstGeom>
          <a:noFill/>
          <a:ln>
            <a:noFill/>
          </a:ln>
        </p:spPr>
      </p:pic>
      <p:sp>
        <p:nvSpPr>
          <p:cNvPr id="8" name="Inhaltsplatzhalter 7"/>
          <p:cNvSpPr>
            <a:spLocks noGrp="1"/>
          </p:cNvSpPr>
          <p:nvPr>
            <p:ph idx="1"/>
          </p:nvPr>
        </p:nvSpPr>
        <p:spPr/>
        <p:txBody>
          <a:bodyPr/>
          <a:lstStyle/>
          <a:p>
            <a:pPr marL="0" indent="0">
              <a:buNone/>
            </a:pPr>
            <a:r>
              <a:rPr lang="de-DE" sz="2800" dirty="0" smtClean="0"/>
              <a:t>Sichten Sie anhand des Arbeitsblattes (Reader, S. 9) die Fördermaterialien. Vergleichen Sie dabei die Materialien der Lernstandstufen 1 und 2b.</a:t>
            </a:r>
            <a:endParaRPr lang="de-DE" sz="2800" dirty="0"/>
          </a:p>
        </p:txBody>
      </p:sp>
    </p:spTree>
    <p:extLst>
      <p:ext uri="{BB962C8B-B14F-4D97-AF65-F5344CB8AC3E}">
        <p14:creationId xmlns:p14="http://schemas.microsoft.com/office/powerpoint/2010/main" val="36904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32</a:t>
            </a:fld>
            <a:endParaRPr lang="de-DE" altLang="en-US"/>
          </a:p>
        </p:txBody>
      </p:sp>
      <p:sp>
        <p:nvSpPr>
          <p:cNvPr id="7" name="Inhaltsplatzhalter 6"/>
          <p:cNvSpPr>
            <a:spLocks noGrp="1"/>
          </p:cNvSpPr>
          <p:nvPr>
            <p:ph idx="13"/>
          </p:nvPr>
        </p:nvSpPr>
        <p:spPr/>
        <p:txBody>
          <a:bodyPr/>
          <a:lstStyle/>
          <a:p>
            <a:r>
              <a:rPr lang="de-DE" dirty="0" smtClean="0"/>
              <a:t>S. </a:t>
            </a:r>
            <a:r>
              <a:rPr lang="de-DE" dirty="0" err="1" smtClean="0"/>
              <a:t>Jeuk</a:t>
            </a:r>
            <a:r>
              <a:rPr lang="de-DE" dirty="0" smtClean="0"/>
              <a:t>: Neuer Test ist nutzlos und schädlich</a:t>
            </a:r>
            <a:endParaRPr lang="de-DE" dirty="0"/>
          </a:p>
        </p:txBody>
      </p:sp>
      <p:sp>
        <p:nvSpPr>
          <p:cNvPr id="3" name="Inhaltsplatzhalter 2"/>
          <p:cNvSpPr>
            <a:spLocks noGrp="1"/>
          </p:cNvSpPr>
          <p:nvPr>
            <p:ph idx="1"/>
          </p:nvPr>
        </p:nvSpPr>
        <p:spPr>
          <a:xfrm>
            <a:off x="467544" y="1556792"/>
            <a:ext cx="8229600" cy="4411662"/>
          </a:xfrm>
        </p:spPr>
        <p:txBody>
          <a:bodyPr/>
          <a:lstStyle/>
          <a:p>
            <a:r>
              <a:rPr lang="de-DE" sz="2800" dirty="0"/>
              <a:t>„Es erfolgt keine Orientierung an individuellen Lernverläufen.“</a:t>
            </a:r>
          </a:p>
          <a:p>
            <a:r>
              <a:rPr lang="de-DE" sz="2800" dirty="0"/>
              <a:t>„Eine Förderdiagnostik im fachdidaktischen Sinn ist </a:t>
            </a:r>
            <a:r>
              <a:rPr lang="de-DE" sz="2800" dirty="0" smtClean="0"/>
              <a:t>(zudem) </a:t>
            </a:r>
            <a:r>
              <a:rPr lang="de-DE" sz="2800" dirty="0"/>
              <a:t>prozessorientiert und nicht auf einen einmaligen Testzeitpunkt begrenzt.</a:t>
            </a:r>
          </a:p>
          <a:p>
            <a:r>
              <a:rPr lang="de-DE" sz="2800" dirty="0"/>
              <a:t>„Ich empfehle außerdem, Lehrkräften förderdiagnostische Werkzeuge und vor allem Ressourcen, um diese anzuwenden, an die Hand zu geben.“	</a:t>
            </a:r>
            <a:r>
              <a:rPr lang="de-DE" dirty="0"/>
              <a:t>		</a:t>
            </a:r>
            <a:r>
              <a:rPr lang="de-DE" sz="2000" dirty="0" err="1"/>
              <a:t>b&amp;w</a:t>
            </a:r>
            <a:r>
              <a:rPr lang="de-DE" sz="2000" dirty="0"/>
              <a:t>, 2015, S. 27.</a:t>
            </a:r>
          </a:p>
          <a:p>
            <a:pPr marL="0" indent="0">
              <a:buNone/>
            </a:pPr>
            <a:endParaRPr lang="de-DE" dirty="0"/>
          </a:p>
        </p:txBody>
      </p:sp>
    </p:spTree>
    <p:extLst>
      <p:ext uri="{BB962C8B-B14F-4D97-AF65-F5344CB8AC3E}">
        <p14:creationId xmlns:p14="http://schemas.microsoft.com/office/powerpoint/2010/main" val="36904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33</a:t>
            </a:fld>
            <a:endParaRPr lang="de-DE" altLang="en-US"/>
          </a:p>
        </p:txBody>
      </p:sp>
      <p:sp>
        <p:nvSpPr>
          <p:cNvPr id="7" name="Inhaltsplatzhalter 6"/>
          <p:cNvSpPr>
            <a:spLocks noGrp="1"/>
          </p:cNvSpPr>
          <p:nvPr>
            <p:ph idx="13"/>
          </p:nvPr>
        </p:nvSpPr>
        <p:spPr/>
        <p:txBody>
          <a:bodyPr/>
          <a:lstStyle/>
          <a:p>
            <a:r>
              <a:rPr lang="de-DE" dirty="0" smtClean="0"/>
              <a:t>Lernstand 5</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dirty="0" smtClean="0"/>
              <a:t>LS 5 gibt </a:t>
            </a:r>
            <a:r>
              <a:rPr lang="de-DE" sz="2800" dirty="0"/>
              <a:t>eine </a:t>
            </a:r>
            <a:r>
              <a:rPr lang="de-DE" sz="2800" dirty="0" smtClean="0"/>
              <a:t>Rückmeldung</a:t>
            </a:r>
          </a:p>
          <a:p>
            <a:r>
              <a:rPr lang="de-DE" sz="2800" dirty="0" smtClean="0"/>
              <a:t>über den Lernstand im Bereich der Basiskompetenzen.</a:t>
            </a:r>
          </a:p>
          <a:p>
            <a:r>
              <a:rPr lang="de-DE" sz="2800" dirty="0"/>
              <a:t>a</a:t>
            </a:r>
            <a:r>
              <a:rPr lang="de-DE" sz="2800" dirty="0" smtClean="0"/>
              <a:t>m Beginn des Bildungsabschnitts. </a:t>
            </a:r>
          </a:p>
          <a:p>
            <a:r>
              <a:rPr lang="de-DE" sz="2800" dirty="0" smtClean="0"/>
              <a:t>für jeden </a:t>
            </a:r>
            <a:r>
              <a:rPr lang="de-DE" sz="2800" dirty="0"/>
              <a:t>einzelnen </a:t>
            </a:r>
            <a:r>
              <a:rPr lang="de-DE" sz="2800" dirty="0" smtClean="0"/>
              <a:t>Schüler.</a:t>
            </a:r>
          </a:p>
          <a:p>
            <a:r>
              <a:rPr lang="de-DE" sz="2800" dirty="0"/>
              <a:t>b</a:t>
            </a:r>
            <a:r>
              <a:rPr lang="de-DE" sz="2800" dirty="0" smtClean="0"/>
              <a:t>ei einem zeitlichen Aufwand von einer Doppelstunde.</a:t>
            </a:r>
          </a:p>
          <a:p>
            <a:r>
              <a:rPr lang="de-DE" sz="2800" dirty="0" smtClean="0"/>
              <a:t>liefert </a:t>
            </a:r>
            <a:r>
              <a:rPr lang="de-DE" sz="2800" dirty="0"/>
              <a:t>passgenaue Materialien zur individuellen und zeitnahen Förderung.</a:t>
            </a:r>
          </a:p>
        </p:txBody>
      </p:sp>
    </p:spTree>
    <p:extLst>
      <p:ext uri="{BB962C8B-B14F-4D97-AF65-F5344CB8AC3E}">
        <p14:creationId xmlns:p14="http://schemas.microsoft.com/office/powerpoint/2010/main" val="36904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Förderkonzept </a:t>
            </a:r>
            <a:r>
              <a:rPr lang="de-DE" dirty="0">
                <a:solidFill>
                  <a:schemeClr val="bg2">
                    <a:lumMod val="75000"/>
                  </a:schemeClr>
                </a:solidFill>
              </a:rPr>
              <a: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34</a:t>
            </a:fld>
            <a:endParaRPr lang="de-DE" altLang="en-US"/>
          </a:p>
        </p:txBody>
      </p:sp>
      <p:sp>
        <p:nvSpPr>
          <p:cNvPr id="7" name="Inhaltsplatzhalter 6"/>
          <p:cNvSpPr>
            <a:spLocks noGrp="1"/>
          </p:cNvSpPr>
          <p:nvPr>
            <p:ph idx="13"/>
          </p:nvPr>
        </p:nvSpPr>
        <p:spPr/>
        <p:txBody>
          <a:bodyPr/>
          <a:lstStyle/>
          <a:p>
            <a:r>
              <a:rPr lang="de-DE" dirty="0" smtClean="0"/>
              <a:t>Durchführung</a:t>
            </a:r>
            <a:endParaRPr lang="de-DE" dirty="0"/>
          </a:p>
        </p:txBody>
      </p:sp>
      <p:sp>
        <p:nvSpPr>
          <p:cNvPr id="3" name="Inhaltsplatzhalter 2"/>
          <p:cNvSpPr>
            <a:spLocks noGrp="1"/>
          </p:cNvSpPr>
          <p:nvPr>
            <p:ph idx="1"/>
          </p:nvPr>
        </p:nvSpPr>
        <p:spPr>
          <a:xfrm>
            <a:off x="467544" y="1556792"/>
            <a:ext cx="8229600" cy="4411662"/>
          </a:xfrm>
        </p:spPr>
        <p:txBody>
          <a:bodyPr/>
          <a:lstStyle/>
          <a:p>
            <a:r>
              <a:rPr lang="de-DE" sz="2800" dirty="0" smtClean="0"/>
              <a:t>Zweiwöchiger Durchführungszeitraum vor den Herbstferien </a:t>
            </a:r>
          </a:p>
          <a:p>
            <a:r>
              <a:rPr lang="de-DE" sz="2800" dirty="0" smtClean="0"/>
              <a:t>Auswertung</a:t>
            </a:r>
            <a:r>
              <a:rPr lang="de-DE" sz="2800" dirty="0"/>
              <a:t>, Eingabe ins Portal, Sofort-</a:t>
            </a:r>
            <a:r>
              <a:rPr lang="de-DE" sz="2800" dirty="0" smtClean="0"/>
              <a:t>Rückmeldung (vor oder nach den Herbstferien)</a:t>
            </a:r>
            <a:endParaRPr lang="de-DE" sz="2800" dirty="0"/>
          </a:p>
          <a:p>
            <a:r>
              <a:rPr lang="de-DE" sz="2800" dirty="0"/>
              <a:t>Auswertungskonferenz/Fachkonferenz/Klassenkonferenz (Feststellung des Bedarfs)</a:t>
            </a:r>
          </a:p>
          <a:p>
            <a:r>
              <a:rPr lang="de-DE" sz="2800" dirty="0"/>
              <a:t>Beginn der Förderung nach den Herbstferien möglich</a:t>
            </a:r>
          </a:p>
          <a:p>
            <a:r>
              <a:rPr lang="de-DE" sz="2800" dirty="0"/>
              <a:t>kontinuierliche Leseförderung</a:t>
            </a:r>
          </a:p>
        </p:txBody>
      </p:sp>
    </p:spTree>
    <p:extLst>
      <p:ext uri="{BB962C8B-B14F-4D97-AF65-F5344CB8AC3E}">
        <p14:creationId xmlns:p14="http://schemas.microsoft.com/office/powerpoint/2010/main" val="36904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Förderkonzept</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Leseförderung</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35</a:t>
            </a:fld>
            <a:endParaRPr lang="de-DE" altLang="en-US"/>
          </a:p>
        </p:txBody>
      </p:sp>
      <p:sp>
        <p:nvSpPr>
          <p:cNvPr id="7" name="Inhaltsplatzhalter 6"/>
          <p:cNvSpPr>
            <a:spLocks noGrp="1"/>
          </p:cNvSpPr>
          <p:nvPr>
            <p:ph idx="13"/>
          </p:nvPr>
        </p:nvSpPr>
        <p:spPr/>
        <p:txBody>
          <a:bodyPr/>
          <a:lstStyle/>
          <a:p>
            <a:r>
              <a:rPr lang="de-DE" dirty="0" smtClean="0"/>
              <a:t>Anschlussförderung</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dirty="0" smtClean="0"/>
              <a:t>Mögliche Organisationsformen der Freien Lesezeit</a:t>
            </a:r>
            <a:endParaRPr lang="de-DE" sz="2800" dirty="0"/>
          </a:p>
          <a:p>
            <a:r>
              <a:rPr lang="de-DE" sz="2800" dirty="0" err="1" smtClean="0"/>
              <a:t>SuS</a:t>
            </a:r>
            <a:r>
              <a:rPr lang="de-DE" sz="2800" dirty="0" smtClean="0"/>
              <a:t> bringen je ein Sachbuch und ein literarisches Werk für die Klassenbibliothek mit.</a:t>
            </a:r>
            <a:endParaRPr lang="de-DE" sz="2800" dirty="0"/>
          </a:p>
          <a:p>
            <a:r>
              <a:rPr lang="de-DE" sz="2800" dirty="0" err="1" smtClean="0"/>
              <a:t>LuL</a:t>
            </a:r>
            <a:r>
              <a:rPr lang="de-DE" sz="2800" dirty="0" smtClean="0"/>
              <a:t> stellen eine Lesekiste aus der Schulbücherei zusammen.</a:t>
            </a:r>
            <a:endParaRPr lang="de-DE" sz="2800" dirty="0"/>
          </a:p>
          <a:p>
            <a:r>
              <a:rPr lang="de-DE" sz="2800" dirty="0" smtClean="0"/>
              <a:t>Stadtbücherei / öffentliche Bücherei liefert eine thematische Lesekiste</a:t>
            </a:r>
            <a:endParaRPr lang="de-DE" sz="2800" dirty="0"/>
          </a:p>
          <a:p>
            <a:pPr marL="0" indent="0">
              <a:buNone/>
            </a:pPr>
            <a:endParaRPr lang="de-DE" dirty="0"/>
          </a:p>
        </p:txBody>
      </p:sp>
    </p:spTree>
    <p:extLst>
      <p:ext uri="{BB962C8B-B14F-4D97-AF65-F5344CB8AC3E}">
        <p14:creationId xmlns:p14="http://schemas.microsoft.com/office/powerpoint/2010/main" val="2185614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Förderkonzept</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Leseförderung</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36</a:t>
            </a:fld>
            <a:endParaRPr lang="de-DE" altLang="en-US"/>
          </a:p>
        </p:txBody>
      </p:sp>
      <p:sp>
        <p:nvSpPr>
          <p:cNvPr id="7" name="Inhaltsplatzhalter 6"/>
          <p:cNvSpPr>
            <a:spLocks noGrp="1"/>
          </p:cNvSpPr>
          <p:nvPr>
            <p:ph idx="13"/>
          </p:nvPr>
        </p:nvSpPr>
        <p:spPr/>
        <p:txBody>
          <a:bodyPr/>
          <a:lstStyle/>
          <a:p>
            <a:r>
              <a:rPr lang="de-DE" dirty="0" smtClean="0"/>
              <a:t>Vorteile und Chancen</a:t>
            </a:r>
            <a:endParaRPr lang="de-DE" dirty="0"/>
          </a:p>
        </p:txBody>
      </p:sp>
      <p:sp>
        <p:nvSpPr>
          <p:cNvPr id="3" name="Inhaltsplatzhalter 2"/>
          <p:cNvSpPr>
            <a:spLocks noGrp="1"/>
          </p:cNvSpPr>
          <p:nvPr>
            <p:ph idx="1"/>
          </p:nvPr>
        </p:nvSpPr>
        <p:spPr>
          <a:xfrm>
            <a:off x="467544" y="1556792"/>
            <a:ext cx="8229600" cy="4411662"/>
          </a:xfrm>
        </p:spPr>
        <p:txBody>
          <a:bodyPr/>
          <a:lstStyle/>
          <a:p>
            <a:pPr marL="0" indent="0">
              <a:buNone/>
            </a:pPr>
            <a:r>
              <a:rPr lang="de-DE" sz="2800" dirty="0"/>
              <a:t>Vorteile und Chancen</a:t>
            </a:r>
          </a:p>
          <a:p>
            <a:r>
              <a:rPr lang="de-DE" sz="2800" dirty="0"/>
              <a:t>individuelles Lesen nach Interessen und nach eigenem Tempo</a:t>
            </a:r>
          </a:p>
          <a:p>
            <a:r>
              <a:rPr lang="de-DE" sz="2800" dirty="0"/>
              <a:t>sinnvolle Nutzung in Vertretungsstunden ohne viel Aufwand möglich</a:t>
            </a:r>
          </a:p>
          <a:p>
            <a:r>
              <a:rPr lang="de-DE" sz="2800" dirty="0"/>
              <a:t>Ruhe-, Konzentrationsphasen</a:t>
            </a:r>
          </a:p>
          <a:p>
            <a:r>
              <a:rPr lang="de-DE" sz="2800" dirty="0"/>
              <a:t>ohne Kontrollzwang, ohne Leistungsdruck</a:t>
            </a:r>
          </a:p>
          <a:p>
            <a:r>
              <a:rPr lang="de-DE" sz="2800" dirty="0"/>
              <a:t>Berücksichtigung von Leseinteressen</a:t>
            </a:r>
          </a:p>
          <a:p>
            <a:pPr marL="0" indent="0">
              <a:buNone/>
            </a:pPr>
            <a:endParaRPr lang="de-DE" dirty="0"/>
          </a:p>
        </p:txBody>
      </p:sp>
    </p:spTree>
    <p:extLst>
      <p:ext uri="{BB962C8B-B14F-4D97-AF65-F5344CB8AC3E}">
        <p14:creationId xmlns:p14="http://schemas.microsoft.com/office/powerpoint/2010/main" val="36904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Förderkonzept    &gt;    </a:t>
            </a:r>
            <a:r>
              <a:rPr lang="de-DE" b="1" dirty="0">
                <a:solidFill>
                  <a:schemeClr val="bg2">
                    <a:lumMod val="75000"/>
                  </a:schemeClr>
                </a:solidFill>
              </a:rPr>
              <a:t>Leseförderung</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37</a:t>
            </a:fld>
            <a:endParaRPr lang="de-DE" altLang="en-US"/>
          </a:p>
        </p:txBody>
      </p:sp>
      <p:sp>
        <p:nvSpPr>
          <p:cNvPr id="7" name="Inhaltsplatzhalter 6"/>
          <p:cNvSpPr>
            <a:spLocks noGrp="1"/>
          </p:cNvSpPr>
          <p:nvPr>
            <p:ph idx="13"/>
          </p:nvPr>
        </p:nvSpPr>
        <p:spPr/>
        <p:txBody>
          <a:bodyPr/>
          <a:lstStyle/>
          <a:p>
            <a:r>
              <a:rPr lang="de-DE" dirty="0" smtClean="0"/>
              <a:t>Klassenbücherei</a:t>
            </a:r>
            <a:endParaRPr lang="de-DE" dirty="0"/>
          </a:p>
        </p:txBody>
      </p:sp>
      <p:pic>
        <p:nvPicPr>
          <p:cNvPr id="9" name="Inhaltsplatzhalter 7" descr="ALIM2976.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457200" y="1600200"/>
            <a:ext cx="8229600" cy="4525963"/>
          </a:xfrm>
        </p:spPr>
      </p:pic>
    </p:spTree>
    <p:extLst>
      <p:ext uri="{BB962C8B-B14F-4D97-AF65-F5344CB8AC3E}">
        <p14:creationId xmlns:p14="http://schemas.microsoft.com/office/powerpoint/2010/main" val="36904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38</a:t>
            </a:fld>
            <a:endParaRPr lang="de-DE" altLang="en-US"/>
          </a:p>
        </p:txBody>
      </p:sp>
      <p:sp>
        <p:nvSpPr>
          <p:cNvPr id="7" name="Inhaltsplatzhalter 6"/>
          <p:cNvSpPr>
            <a:spLocks noGrp="1"/>
          </p:cNvSpPr>
          <p:nvPr>
            <p:ph idx="13"/>
          </p:nvPr>
        </p:nvSpPr>
        <p:spPr/>
        <p:txBody>
          <a:bodyPr/>
          <a:lstStyle/>
          <a:p>
            <a:r>
              <a:rPr lang="de-DE" dirty="0" smtClean="0"/>
              <a:t>Austausch</a:t>
            </a:r>
            <a:endParaRPr lang="de-DE" dirty="0"/>
          </a:p>
        </p:txBody>
      </p:sp>
      <p:pic>
        <p:nvPicPr>
          <p:cNvPr id="8" name="Inhaltsplatzhalter 7"/>
          <p:cNvPicPr>
            <a:picLocks noGrp="1" noChangeAspect="1"/>
          </p:cNvPicPr>
          <p:nvPr>
            <p:ph idx="1"/>
          </p:nvPr>
        </p:nvPicPr>
        <p:blipFill>
          <a:blip r:embed="rId3"/>
          <a:srcRect l="-5898" r="-5898"/>
          <a:stretch>
            <a:fillRect/>
          </a:stretch>
        </p:blipFill>
        <p:spPr>
          <a:xfrm>
            <a:off x="468313" y="1557338"/>
            <a:ext cx="8229600" cy="4411662"/>
          </a:xfrm>
        </p:spPr>
      </p:pic>
    </p:spTree>
    <p:extLst>
      <p:ext uri="{BB962C8B-B14F-4D97-AF65-F5344CB8AC3E}">
        <p14:creationId xmlns:p14="http://schemas.microsoft.com/office/powerpoint/2010/main" val="2922182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800" dirty="0" smtClean="0"/>
              <a:t>Schülerantworten 1:</a:t>
            </a:r>
          </a:p>
          <a:p>
            <a:pPr marL="0" indent="0" algn="r">
              <a:buNone/>
            </a:pPr>
            <a:endParaRPr lang="de-DE" b="1" dirty="0" smtClean="0"/>
          </a:p>
          <a:p>
            <a:r>
              <a:rPr lang="de-DE" sz="2800" dirty="0"/>
              <a:t>Nein, es ist sein „</a:t>
            </a:r>
            <a:r>
              <a:rPr lang="de-DE" sz="2800" dirty="0" err="1"/>
              <a:t>schaten</a:t>
            </a:r>
            <a:r>
              <a:rPr lang="de-DE" sz="2800" dirty="0"/>
              <a:t>“. </a:t>
            </a:r>
            <a:r>
              <a:rPr lang="de-DE" sz="2800" dirty="0" err="1">
                <a:latin typeface="Wingdings"/>
              </a:rPr>
              <a:t>ü</a:t>
            </a:r>
            <a:r>
              <a:rPr lang="de-DE" sz="2800" dirty="0"/>
              <a:t> </a:t>
            </a:r>
          </a:p>
          <a:p>
            <a:r>
              <a:rPr lang="de-DE" sz="2800" dirty="0"/>
              <a:t>Ja, weil</a:t>
            </a:r>
          </a:p>
          <a:p>
            <a:r>
              <a:rPr lang="de-DE" sz="2800" dirty="0"/>
              <a:t>Er </a:t>
            </a:r>
            <a:r>
              <a:rPr lang="de-DE" sz="2800" dirty="0" err="1"/>
              <a:t>hatt</a:t>
            </a:r>
            <a:r>
              <a:rPr lang="de-DE" sz="2800" dirty="0"/>
              <a:t> nicht recht. Es ist nur ein großer Hase</a:t>
            </a:r>
          </a:p>
          <a:p>
            <a:r>
              <a:rPr lang="de-DE" sz="2800" dirty="0"/>
              <a:t>Nein weil er hatte eine schrecklichen verfolgen können.</a:t>
            </a:r>
          </a:p>
          <a:p>
            <a:r>
              <a:rPr lang="de-DE" sz="2800" dirty="0"/>
              <a:t>Ja, weil wenn die Sonne ihn ganz tief anscheint dann ist sein </a:t>
            </a:r>
            <a:r>
              <a:rPr lang="de-DE" sz="2800" dirty="0" err="1"/>
              <a:t>Schaten</a:t>
            </a:r>
            <a:r>
              <a:rPr lang="de-DE" sz="2800" dirty="0"/>
              <a:t> ganz langgezogen (</a:t>
            </a:r>
            <a:r>
              <a:rPr lang="de-DE" sz="2800" dirty="0" err="1">
                <a:latin typeface="Wingdings"/>
              </a:rPr>
              <a:t>ü</a:t>
            </a:r>
            <a:r>
              <a:rPr lang="de-DE" sz="2800" dirty="0"/>
              <a:t>) </a:t>
            </a:r>
          </a:p>
          <a:p>
            <a:pPr marL="0" indent="0" algn="r">
              <a:buNone/>
            </a:pP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spTree>
    <p:extLst>
      <p:ext uri="{BB962C8B-B14F-4D97-AF65-F5344CB8AC3E}">
        <p14:creationId xmlns:p14="http://schemas.microsoft.com/office/powerpoint/2010/main" val="387422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LS </a:t>
            </a:r>
            <a:r>
              <a:rPr lang="de-DE" dirty="0">
                <a:solidFill>
                  <a:schemeClr val="bg2">
                    <a:lumMod val="75000"/>
                  </a:schemeClr>
                </a:solidFill>
              </a:rPr>
              <a:t>5    &gt;    Diagnose</a:t>
            </a:r>
            <a:r>
              <a:rPr lang="de-DE" b="1" dirty="0">
                <a:solidFill>
                  <a:schemeClr val="bg2">
                    <a:lumMod val="75000"/>
                  </a:schemeClr>
                </a:solidFill>
              </a:rPr>
              <a:t> </a:t>
            </a:r>
            <a:r>
              <a:rPr lang="de-DE" dirty="0">
                <a:solidFill>
                  <a:schemeClr val="bg2">
                    <a:lumMod val="75000"/>
                  </a:schemeClr>
                </a:solidFill>
              </a:rPr>
              <a:t>   &gt;    Förderkonzept    &gt;    Leseförderung</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39</a:t>
            </a:fld>
            <a:endParaRPr lang="de-DE" altLang="en-US"/>
          </a:p>
        </p:txBody>
      </p:sp>
      <p:sp>
        <p:nvSpPr>
          <p:cNvPr id="7" name="Inhaltsplatzhalter 6"/>
          <p:cNvSpPr>
            <a:spLocks noGrp="1"/>
          </p:cNvSpPr>
          <p:nvPr>
            <p:ph idx="13"/>
          </p:nvPr>
        </p:nvSpPr>
        <p:spPr/>
        <p:txBody>
          <a:bodyPr/>
          <a:lstStyle/>
          <a:p>
            <a:r>
              <a:rPr lang="de-DE" dirty="0" smtClean="0"/>
              <a:t>Literatur-, Leseempfehlung</a:t>
            </a:r>
            <a:endParaRPr lang="de-DE" dirty="0"/>
          </a:p>
        </p:txBody>
      </p:sp>
      <p:sp>
        <p:nvSpPr>
          <p:cNvPr id="3" name="Inhaltsplatzhalter 2"/>
          <p:cNvSpPr>
            <a:spLocks noGrp="1"/>
          </p:cNvSpPr>
          <p:nvPr>
            <p:ph idx="1"/>
          </p:nvPr>
        </p:nvSpPr>
        <p:spPr/>
        <p:txBody>
          <a:bodyPr/>
          <a:lstStyle/>
          <a:p>
            <a:r>
              <a:rPr lang="de-DE" sz="2400" dirty="0"/>
              <a:t>http://www.schule-bw.de/entwicklung/lernstandserhebungen</a:t>
            </a:r>
            <a:r>
              <a:rPr lang="de-DE" sz="2400" dirty="0" smtClean="0"/>
              <a:t>/</a:t>
            </a:r>
          </a:p>
          <a:p>
            <a:r>
              <a:rPr lang="de-DE" sz="2400" dirty="0" smtClean="0"/>
              <a:t>Ute Fischer: Leseförderung nach Kompetenzstufen. Differenzierte Materialien für die Klasse 5 und 6. Donauwörth (Auer) 2012.</a:t>
            </a:r>
            <a:endParaRPr lang="de-DE" sz="2400" dirty="0"/>
          </a:p>
        </p:txBody>
      </p:sp>
    </p:spTree>
    <p:extLst>
      <p:ext uri="{BB962C8B-B14F-4D97-AF65-F5344CB8AC3E}">
        <p14:creationId xmlns:p14="http://schemas.microsoft.com/office/powerpoint/2010/main" val="647887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800" dirty="0" smtClean="0"/>
              <a:t>Schülerantworten 2:</a:t>
            </a:r>
          </a:p>
          <a:p>
            <a:pPr marL="0" indent="0">
              <a:buNone/>
            </a:pPr>
            <a:endParaRPr lang="de-DE" b="1" u="sng" dirty="0" smtClean="0"/>
          </a:p>
          <a:p>
            <a:r>
              <a:rPr lang="de-DE" sz="2800" dirty="0"/>
              <a:t>Nein er hat nicht Recht. Das ist seine Form vom Körper weil die Sonne ja auf in </a:t>
            </a:r>
            <a:r>
              <a:rPr lang="de-DE" sz="2800" dirty="0" err="1"/>
              <a:t>scheind.</a:t>
            </a:r>
            <a:r>
              <a:rPr lang="de-DE" sz="2800" dirty="0" err="1">
                <a:latin typeface="Wingdings"/>
              </a:rPr>
              <a:t>ü</a:t>
            </a:r>
            <a:r>
              <a:rPr lang="de-DE" sz="2800" dirty="0"/>
              <a:t> </a:t>
            </a:r>
          </a:p>
          <a:p>
            <a:r>
              <a:rPr lang="de-DE" sz="2800" dirty="0"/>
              <a:t>ja weil er es gesagt hat</a:t>
            </a:r>
          </a:p>
          <a:p>
            <a:r>
              <a:rPr lang="de-DE" sz="2800" dirty="0"/>
              <a:t>Ein Elch oder ein Hirsch </a:t>
            </a:r>
            <a:r>
              <a:rPr lang="de-DE" sz="2800" dirty="0" err="1"/>
              <a:t>sint</a:t>
            </a:r>
            <a:r>
              <a:rPr lang="de-DE" sz="2800" dirty="0"/>
              <a:t> schon große Tiere.</a:t>
            </a:r>
          </a:p>
          <a:p>
            <a:r>
              <a:rPr lang="de-DE" sz="2800" dirty="0"/>
              <a:t>Nein den es waren seine Ohren </a:t>
            </a:r>
            <a:r>
              <a:rPr lang="de-DE" sz="2800" dirty="0" err="1">
                <a:latin typeface="Wingdings"/>
              </a:rPr>
              <a:t>ü</a:t>
            </a:r>
            <a:r>
              <a:rPr lang="de-DE" sz="2800" dirty="0"/>
              <a:t> </a:t>
            </a:r>
          </a:p>
          <a:p>
            <a:r>
              <a:rPr lang="de-DE" sz="2800" dirty="0"/>
              <a:t>Ja das stimmt. Der Gehörte tat genau das wie der andere</a:t>
            </a:r>
          </a:p>
          <a:p>
            <a:r>
              <a:rPr lang="de-DE" sz="2800" dirty="0" smtClean="0"/>
              <a:t>Nein, dass war nur sein Schatten. </a:t>
            </a:r>
            <a:r>
              <a:rPr lang="de-DE" sz="2800" dirty="0" err="1" smtClean="0">
                <a:latin typeface="Wingdings"/>
              </a:rPr>
              <a:t>ü</a:t>
            </a:r>
            <a:r>
              <a:rPr lang="de-DE" sz="2800" dirty="0" smtClean="0"/>
              <a:t> </a:t>
            </a:r>
          </a:p>
          <a:p>
            <a:pPr marL="0" indent="0" algn="r">
              <a:buNone/>
            </a:pP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4</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spTree>
    <p:extLst>
      <p:ext uri="{BB962C8B-B14F-4D97-AF65-F5344CB8AC3E}">
        <p14:creationId xmlns:p14="http://schemas.microsoft.com/office/powerpoint/2010/main" val="222555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800" dirty="0" smtClean="0"/>
              <a:t>Schülerantworten 3:</a:t>
            </a:r>
          </a:p>
          <a:p>
            <a:pPr marL="0" indent="0">
              <a:buNone/>
            </a:pPr>
            <a:endParaRPr lang="de-DE" sz="2800" u="sng" dirty="0" smtClean="0"/>
          </a:p>
          <a:p>
            <a:r>
              <a:rPr lang="de-DE" sz="2800" dirty="0"/>
              <a:t>Weiß nicht!!!</a:t>
            </a:r>
          </a:p>
          <a:p>
            <a:r>
              <a:rPr lang="de-DE" sz="2800" dirty="0"/>
              <a:t>Nein, er denkt es nur weil er so lange Ohren hat. </a:t>
            </a:r>
            <a:r>
              <a:rPr lang="de-DE" sz="2800" dirty="0" err="1">
                <a:latin typeface="Wingdings"/>
              </a:rPr>
              <a:t>ü</a:t>
            </a:r>
            <a:r>
              <a:rPr lang="de-DE" sz="2800" dirty="0"/>
              <a:t> </a:t>
            </a:r>
          </a:p>
          <a:p>
            <a:r>
              <a:rPr lang="de-DE" sz="2800" dirty="0"/>
              <a:t>Ja weil sein Schatten großer ist (</a:t>
            </a:r>
            <a:r>
              <a:rPr lang="de-DE" sz="2800" dirty="0" err="1">
                <a:latin typeface="Wingdings"/>
              </a:rPr>
              <a:t>ü</a:t>
            </a:r>
            <a:r>
              <a:rPr lang="de-DE" sz="2800" dirty="0"/>
              <a:t>) </a:t>
            </a:r>
          </a:p>
          <a:p>
            <a:r>
              <a:rPr lang="de-DE" sz="2800" dirty="0"/>
              <a:t>Nein, hat er nicht. Den Das „Tier“ ist nur sein Schatten. </a:t>
            </a:r>
            <a:r>
              <a:rPr lang="de-DE" sz="2800" dirty="0" err="1">
                <a:latin typeface="Wingdings"/>
              </a:rPr>
              <a:t>ü</a:t>
            </a:r>
            <a:r>
              <a:rPr lang="de-DE" sz="2800" dirty="0"/>
              <a:t> </a:t>
            </a:r>
          </a:p>
          <a:p>
            <a:r>
              <a:rPr lang="de-DE" sz="2800" dirty="0"/>
              <a:t>Nein, er hat nicht recht. Das </a:t>
            </a:r>
            <a:r>
              <a:rPr lang="de-DE" sz="2800" dirty="0" err="1"/>
              <a:t>tir</a:t>
            </a:r>
            <a:r>
              <a:rPr lang="de-DE" sz="2800" dirty="0"/>
              <a:t> war sein Schatten. </a:t>
            </a:r>
            <a:r>
              <a:rPr lang="de-DE" sz="2800" dirty="0" err="1">
                <a:latin typeface="Wingdings"/>
              </a:rPr>
              <a:t>ü</a:t>
            </a:r>
            <a:r>
              <a:rPr lang="de-DE" sz="2800" dirty="0"/>
              <a:t> </a:t>
            </a:r>
          </a:p>
          <a:p>
            <a:pPr marL="0" indent="0" algn="r">
              <a:buNone/>
            </a:pPr>
            <a:endParaRPr lang="de-DE" sz="2800"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5</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spTree>
    <p:extLst>
      <p:ext uri="{BB962C8B-B14F-4D97-AF65-F5344CB8AC3E}">
        <p14:creationId xmlns:p14="http://schemas.microsoft.com/office/powerpoint/2010/main" val="36478162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800" dirty="0" smtClean="0"/>
              <a:t>Schülerantworten 4:</a:t>
            </a:r>
          </a:p>
          <a:p>
            <a:pPr marL="0" indent="0">
              <a:buNone/>
            </a:pPr>
            <a:endParaRPr lang="de-DE" sz="2800" u="sng" dirty="0" smtClean="0"/>
          </a:p>
          <a:p>
            <a:r>
              <a:rPr lang="de-DE" sz="2800" dirty="0"/>
              <a:t>Nein, er hat nicht Recht es ist sein Schatten den er sah. </a:t>
            </a:r>
            <a:r>
              <a:rPr lang="de-DE" sz="2800" dirty="0" err="1">
                <a:latin typeface="Wingdings"/>
              </a:rPr>
              <a:t>ü</a:t>
            </a:r>
            <a:r>
              <a:rPr lang="de-DE" sz="2800" dirty="0"/>
              <a:t> </a:t>
            </a:r>
          </a:p>
          <a:p>
            <a:r>
              <a:rPr lang="de-DE" sz="2800" dirty="0"/>
              <a:t>Nein, er hat nicht recht weil es nur sein Schatten war. </a:t>
            </a:r>
            <a:r>
              <a:rPr lang="de-DE" sz="2800" dirty="0" err="1">
                <a:latin typeface="Wingdings"/>
              </a:rPr>
              <a:t>ü</a:t>
            </a:r>
            <a:r>
              <a:rPr lang="de-DE" sz="2800" dirty="0"/>
              <a:t> </a:t>
            </a:r>
          </a:p>
          <a:p>
            <a:r>
              <a:rPr lang="de-DE" sz="2800" dirty="0"/>
              <a:t>Nein, es war sein Schatten! </a:t>
            </a:r>
            <a:r>
              <a:rPr lang="de-DE" sz="2800" dirty="0" err="1">
                <a:latin typeface="Wingdings"/>
              </a:rPr>
              <a:t>ü</a:t>
            </a:r>
            <a:r>
              <a:rPr lang="de-DE" sz="2800" dirty="0"/>
              <a:t> </a:t>
            </a:r>
          </a:p>
          <a:p>
            <a:r>
              <a:rPr lang="de-DE" sz="2800" dirty="0"/>
              <a:t>Nein, es ist nur sein Schatten und der Schatten seiner Ohren. </a:t>
            </a:r>
            <a:r>
              <a:rPr lang="de-DE" sz="2800" dirty="0" err="1">
                <a:latin typeface="Wingdings"/>
              </a:rPr>
              <a:t>ü</a:t>
            </a:r>
            <a:r>
              <a:rPr lang="de-DE" sz="2800" dirty="0"/>
              <a:t> </a:t>
            </a:r>
          </a:p>
          <a:p>
            <a:r>
              <a:rPr lang="de-DE" sz="2800" dirty="0"/>
              <a:t>(zweimal kein Eintrag)</a:t>
            </a:r>
          </a:p>
          <a:p>
            <a:pPr marL="0" indent="0" algn="r">
              <a:buNone/>
            </a:pPr>
            <a:endParaRPr lang="de-DE" sz="2800"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6</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spTree>
    <p:extLst>
      <p:ext uri="{BB962C8B-B14F-4D97-AF65-F5344CB8AC3E}">
        <p14:creationId xmlns:p14="http://schemas.microsoft.com/office/powerpoint/2010/main" val="2681895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smtClean="0">
                <a:solidFill>
                  <a:schemeClr val="bg2">
                    <a:lumMod val="75000"/>
                  </a:schemeClr>
                </a:solidFill>
              </a:rPr>
              <a:t>Diagnose </a:t>
            </a:r>
            <a:r>
              <a:rPr lang="de-DE" dirty="0">
                <a:solidFill>
                  <a:schemeClr val="bg2">
                    <a:lumMod val="75000"/>
                  </a:schemeClr>
                </a:solidFill>
              </a:rPr>
              <a:t>&gt; </a:t>
            </a:r>
            <a:r>
              <a:rPr lang="de-DE" dirty="0" smtClean="0">
                <a:solidFill>
                  <a:schemeClr val="bg2">
                    <a:lumMod val="75000"/>
                  </a:schemeClr>
                </a:solidFill>
              </a:rPr>
              <a:t>Förderkonzept </a:t>
            </a:r>
            <a:r>
              <a:rPr lang="de-DE" dirty="0">
                <a:solidFill>
                  <a:schemeClr val="bg2">
                    <a:lumMod val="75000"/>
                  </a:schemeClr>
                </a:solidFill>
              </a:rPr>
              <a:t>&gt; </a:t>
            </a:r>
            <a:r>
              <a:rPr lang="de-DE" dirty="0" smtClean="0">
                <a:solidFill>
                  <a:schemeClr val="bg2">
                    <a:lumMod val="75000"/>
                  </a:schemeClr>
                </a:solidFill>
              </a:rPr>
              <a:t>Leseförderung </a:t>
            </a:r>
            <a:endParaRPr lang="de-DE" dirty="0"/>
          </a:p>
        </p:txBody>
      </p:sp>
      <p:sp>
        <p:nvSpPr>
          <p:cNvPr id="3" name="Inhaltsplatzhalter 2"/>
          <p:cNvSpPr>
            <a:spLocks noGrp="1"/>
          </p:cNvSpPr>
          <p:nvPr>
            <p:ph idx="1"/>
          </p:nvPr>
        </p:nvSpPr>
        <p:spPr>
          <a:xfrm>
            <a:off x="467544" y="1412776"/>
            <a:ext cx="8229600" cy="4824536"/>
          </a:xfrm>
        </p:spPr>
        <p:txBody>
          <a:bodyPr/>
          <a:lstStyle/>
          <a:p>
            <a:pPr marL="0" indent="0">
              <a:buNone/>
            </a:pPr>
            <a:r>
              <a:rPr lang="de-DE" sz="2800" dirty="0" smtClean="0"/>
              <a:t>Gesamtergebnis:</a:t>
            </a:r>
          </a:p>
          <a:p>
            <a:pPr marL="0" indent="0">
              <a:buNone/>
            </a:pPr>
            <a:endParaRPr lang="de-DE" sz="2800" u="sng" dirty="0" smtClean="0"/>
          </a:p>
          <a:p>
            <a:r>
              <a:rPr lang="de-DE" sz="2800" dirty="0"/>
              <a:t>richtig beantwortet:  13 x</a:t>
            </a:r>
          </a:p>
          <a:p>
            <a:r>
              <a:rPr lang="de-DE" sz="2800" dirty="0"/>
              <a:t>falsch beantwortet: 9 x </a:t>
            </a:r>
            <a:br>
              <a:rPr lang="de-DE" sz="2800" dirty="0"/>
            </a:br>
            <a:r>
              <a:rPr lang="de-DE" sz="2800" dirty="0" smtClean="0"/>
              <a:t>(</a:t>
            </a:r>
            <a:r>
              <a:rPr lang="de-DE" sz="2800" dirty="0"/>
              <a:t>davon 2 ohne Eintrag)</a:t>
            </a:r>
          </a:p>
          <a:p>
            <a:endParaRPr lang="de-DE" sz="2800" dirty="0"/>
          </a:p>
          <a:p>
            <a:pPr marL="0" indent="0">
              <a:buNone/>
            </a:pPr>
            <a:r>
              <a:rPr lang="de-DE" sz="2800" dirty="0" smtClean="0"/>
              <a:t>!</a:t>
            </a:r>
            <a:endParaRPr lang="de-DE" sz="2800" dirty="0"/>
          </a:p>
          <a:p>
            <a:pPr marL="0" indent="0" algn="r">
              <a:buNone/>
            </a:pPr>
            <a:endParaRPr lang="de-DE" sz="2800"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7</a:t>
            </a:fld>
            <a:endParaRPr lang="de-DE" altLang="en-US"/>
          </a:p>
        </p:txBody>
      </p:sp>
      <p:sp>
        <p:nvSpPr>
          <p:cNvPr id="7" name="Inhaltsplatzhalter 6"/>
          <p:cNvSpPr>
            <a:spLocks noGrp="1"/>
          </p:cNvSpPr>
          <p:nvPr>
            <p:ph idx="13"/>
          </p:nvPr>
        </p:nvSpPr>
        <p:spPr/>
        <p:txBody>
          <a:bodyPr/>
          <a:lstStyle/>
          <a:p>
            <a:r>
              <a:rPr lang="de-DE" dirty="0" smtClean="0"/>
              <a:t>Der Furchtmacher</a:t>
            </a:r>
            <a:endParaRPr lang="de-DE" dirty="0"/>
          </a:p>
        </p:txBody>
      </p:sp>
      <p:pic>
        <p:nvPicPr>
          <p:cNvPr id="14" name="Bild 13"/>
          <p:cNvPicPr>
            <a:picLocks noChangeAspect="1"/>
          </p:cNvPicPr>
          <p:nvPr/>
        </p:nvPicPr>
        <p:blipFill>
          <a:blip r:embed="rId3"/>
          <a:stretch>
            <a:fillRect/>
          </a:stretch>
        </p:blipFill>
        <p:spPr>
          <a:xfrm>
            <a:off x="5220072" y="4077072"/>
            <a:ext cx="2801888" cy="1475661"/>
          </a:xfrm>
          <a:prstGeom prst="rect">
            <a:avLst/>
          </a:prstGeom>
        </p:spPr>
      </p:pic>
    </p:spTree>
    <p:extLst>
      <p:ext uri="{BB962C8B-B14F-4D97-AF65-F5344CB8AC3E}">
        <p14:creationId xmlns:p14="http://schemas.microsoft.com/office/powerpoint/2010/main" val="2195791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Lernstand 5</a:t>
            </a:r>
            <a:r>
              <a:rPr lang="de-DE" sz="1400" dirty="0">
                <a:solidFill>
                  <a:schemeClr val="bg2">
                    <a:lumMod val="75000"/>
                  </a:schemeClr>
                </a:solidFill>
              </a:rPr>
              <a:t> &gt; </a:t>
            </a:r>
            <a:r>
              <a:rPr lang="de-DE" dirty="0">
                <a:solidFill>
                  <a:schemeClr val="bg2">
                    <a:lumMod val="75000"/>
                  </a:schemeClr>
                </a:solidFill>
              </a:rPr>
              <a:t>Diagnose &gt; Förderkonzept &gt; Leseförderung </a:t>
            </a:r>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8</a:t>
            </a:fld>
            <a:endParaRPr lang="de-DE" altLang="en-US"/>
          </a:p>
        </p:txBody>
      </p:sp>
      <p:sp>
        <p:nvSpPr>
          <p:cNvPr id="7" name="Inhaltsplatzhalter 6"/>
          <p:cNvSpPr>
            <a:spLocks noGrp="1"/>
          </p:cNvSpPr>
          <p:nvPr>
            <p:ph idx="13"/>
          </p:nvPr>
        </p:nvSpPr>
        <p:spPr/>
        <p:txBody>
          <a:bodyPr/>
          <a:lstStyle/>
          <a:p>
            <a:r>
              <a:rPr lang="de-DE" dirty="0" smtClean="0"/>
              <a:t>Gliederung</a:t>
            </a:r>
            <a:endParaRPr lang="de-DE" dirty="0"/>
          </a:p>
        </p:txBody>
      </p:sp>
      <p:sp>
        <p:nvSpPr>
          <p:cNvPr id="11" name="Inhaltsplatzhalter 2"/>
          <p:cNvSpPr txBox="1">
            <a:spLocks/>
          </p:cNvSpPr>
          <p:nvPr/>
        </p:nvSpPr>
        <p:spPr bwMode="auto">
          <a:xfrm>
            <a:off x="395536" y="2276872"/>
            <a:ext cx="8229600"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16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14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14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4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4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defRPr/>
            </a:pPr>
            <a:r>
              <a:rPr lang="de-DE" sz="1800" b="1" kern="0" dirty="0" smtClean="0"/>
              <a:t>	</a:t>
            </a:r>
            <a:r>
              <a:rPr lang="de-DE" sz="2800" b="1" kern="0" dirty="0" smtClean="0"/>
              <a:t>Lernstand 5</a:t>
            </a:r>
          </a:p>
          <a:p>
            <a:pPr marL="1631687" lvl="4" indent="-457200">
              <a:buClrTx/>
              <a:defRPr/>
            </a:pPr>
            <a:r>
              <a:rPr lang="de-DE" sz="2800" kern="0" dirty="0" smtClean="0"/>
              <a:t>Diagnose</a:t>
            </a:r>
          </a:p>
          <a:p>
            <a:pPr marL="1631687" lvl="4" indent="-457200">
              <a:buClrTx/>
              <a:defRPr/>
            </a:pPr>
            <a:r>
              <a:rPr lang="de-DE" sz="2800" kern="0" dirty="0" smtClean="0"/>
              <a:t>Förderkonzept</a:t>
            </a:r>
          </a:p>
          <a:p>
            <a:pPr marL="1631687" lvl="4" indent="-457200">
              <a:buClrTx/>
              <a:defRPr/>
            </a:pPr>
            <a:r>
              <a:rPr lang="de-DE" sz="2800" kern="0" dirty="0" smtClean="0"/>
              <a:t>Leseförderung</a:t>
            </a:r>
          </a:p>
          <a:p>
            <a:pPr marL="1490400" lvl="4">
              <a:buClrTx/>
              <a:buFont typeface="+mj-lt"/>
              <a:buAutoNum type="arabicPeriod"/>
              <a:defRPr/>
            </a:pPr>
            <a:endParaRPr lang="de-DE" sz="1600" kern="0" dirty="0" smtClean="0"/>
          </a:p>
        </p:txBody>
      </p:sp>
    </p:spTree>
    <p:extLst>
      <p:ext uri="{BB962C8B-B14F-4D97-AF65-F5344CB8AC3E}">
        <p14:creationId xmlns:p14="http://schemas.microsoft.com/office/powerpoint/2010/main" val="25560589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theme/theme1.xml><?xml version="1.0" encoding="utf-8"?>
<a:theme xmlns:a="http://schemas.openxmlformats.org/drawingml/2006/main" name="Netzwerk">
  <a:themeElements>
    <a:clrScheme name="Netzwe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zwer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zwe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zwe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zwe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zwe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zwe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zwe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zwe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zwe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zwe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zwe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5095</Words>
  <Application>Microsoft Macintosh PowerPoint</Application>
  <PresentationFormat>Bildschirmpräsentation (4:3)</PresentationFormat>
  <Paragraphs>506</Paragraphs>
  <Slides>40</Slides>
  <Notes>40</Notes>
  <HiddenSlides>0</HiddenSlides>
  <MMClips>0</MMClips>
  <ScaleCrop>false</ScaleCrop>
  <HeadingPairs>
    <vt:vector size="4" baseType="variant">
      <vt:variant>
        <vt:lpstr>Design</vt:lpstr>
      </vt:variant>
      <vt:variant>
        <vt:i4>2</vt:i4>
      </vt:variant>
      <vt:variant>
        <vt:lpstr>Folientitel</vt:lpstr>
      </vt:variant>
      <vt:variant>
        <vt:i4>40</vt:i4>
      </vt:variant>
    </vt:vector>
  </HeadingPairs>
  <TitlesOfParts>
    <vt:vector size="42" baseType="lpstr">
      <vt:lpstr>Netzwerk</vt:lpstr>
      <vt:lpstr>Benutzerdefiniertes Design</vt:lpstr>
      <vt:lpstr>PowerPoint-Präsentation</vt:lpstr>
      <vt:lpstr>Lernstand 5 &gt; Diagnose &gt; Förderkonzept &gt; Leseförderung </vt:lpstr>
      <vt:lpstr>Lernstand 5 &gt; Diagnose &gt; Förderkonzept &gt; Leseförderung </vt:lpstr>
      <vt:lpstr>Lernstand 5 &gt; Diagnose &gt; Förderkonzept &gt; Leseförderung </vt:lpstr>
      <vt:lpstr>Lernstand 5 &gt; Diagnose &gt; Förderkonzept &gt; Leseförderung </vt:lpstr>
      <vt:lpstr>Lernstand 5 &gt; Diagnose &gt; Förderkonzept &gt; Leseförderung </vt:lpstr>
      <vt:lpstr>Lernstand 5 &gt; Diagnose &gt; Förderkonzept &gt; Leseförderung </vt:lpstr>
      <vt:lpstr>Lernstand 5 &gt; Diagnose &gt; Förderkonzept &gt; Leseförderung </vt:lpstr>
      <vt:lpstr>Lernstand 5 &gt; Diagnose &gt; Förderkonzept &gt; Leseförderung </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 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lpstr>LS 5    &gt;    Diagnose    &gt;    Förderkonzept    &gt;    Leseförderung</vt:lpstr>
    </vt:vector>
  </TitlesOfParts>
  <Company>keine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 Kuntz</dc:creator>
  <cp:lastModifiedBy>Andreas Höffle</cp:lastModifiedBy>
  <cp:revision>631</cp:revision>
  <dcterms:created xsi:type="dcterms:W3CDTF">2004-10-23T15:26:24Z</dcterms:created>
  <dcterms:modified xsi:type="dcterms:W3CDTF">2015-08-12T10:32:26Z</dcterms:modified>
</cp:coreProperties>
</file>